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46"/>
  </p:notesMasterIdLst>
  <p:handoutMasterIdLst>
    <p:handoutMasterId r:id="rId47"/>
  </p:handoutMasterIdLst>
  <p:sldIdLst>
    <p:sldId id="256" r:id="rId2"/>
    <p:sldId id="272" r:id="rId3"/>
    <p:sldId id="301" r:id="rId4"/>
    <p:sldId id="273" r:id="rId5"/>
    <p:sldId id="284" r:id="rId6"/>
    <p:sldId id="297" r:id="rId7"/>
    <p:sldId id="338" r:id="rId8"/>
    <p:sldId id="339" r:id="rId9"/>
    <p:sldId id="298" r:id="rId10"/>
    <p:sldId id="280" r:id="rId11"/>
    <p:sldId id="285" r:id="rId12"/>
    <p:sldId id="287" r:id="rId13"/>
    <p:sldId id="299" r:id="rId14"/>
    <p:sldId id="300" r:id="rId15"/>
    <p:sldId id="288" r:id="rId16"/>
    <p:sldId id="323" r:id="rId17"/>
    <p:sldId id="302" r:id="rId18"/>
    <p:sldId id="270" r:id="rId19"/>
    <p:sldId id="352" r:id="rId20"/>
    <p:sldId id="341" r:id="rId21"/>
    <p:sldId id="340" r:id="rId22"/>
    <p:sldId id="349" r:id="rId23"/>
    <p:sldId id="350" r:id="rId24"/>
    <p:sldId id="351" r:id="rId25"/>
    <p:sldId id="347" r:id="rId26"/>
    <p:sldId id="325" r:id="rId27"/>
    <p:sldId id="326" r:id="rId28"/>
    <p:sldId id="303" r:id="rId29"/>
    <p:sldId id="275" r:id="rId30"/>
    <p:sldId id="274" r:id="rId31"/>
    <p:sldId id="276" r:id="rId32"/>
    <p:sldId id="281" r:id="rId33"/>
    <p:sldId id="342" r:id="rId34"/>
    <p:sldId id="344" r:id="rId35"/>
    <p:sldId id="345" r:id="rId36"/>
    <p:sldId id="328" r:id="rId37"/>
    <p:sldId id="343" r:id="rId38"/>
    <p:sldId id="346" r:id="rId39"/>
    <p:sldId id="277" r:id="rId40"/>
    <p:sldId id="278" r:id="rId41"/>
    <p:sldId id="279" r:id="rId42"/>
    <p:sldId id="329" r:id="rId43"/>
    <p:sldId id="269" r:id="rId44"/>
    <p:sldId id="348" r:id="rId4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94" autoAdjust="0"/>
    <p:restoredTop sz="91021" autoAdjust="0"/>
  </p:normalViewPr>
  <p:slideViewPr>
    <p:cSldViewPr>
      <p:cViewPr>
        <p:scale>
          <a:sx n="90" d="100"/>
          <a:sy n="90" d="100"/>
        </p:scale>
        <p:origin x="-2244" y="-486"/>
      </p:cViewPr>
      <p:guideLst>
        <p:guide orient="horz" pos="115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8886-0292-4BC3-BD6A-BC31AB8EFEC7}" type="datetimeFigureOut">
              <a:rPr lang="en-US" smtClean="0"/>
              <a:pPr/>
              <a:t>5/30/2011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59F2-A58F-4B66-8F08-50E146224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0C6EFC1-1E2F-476F-9777-EEEED2459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D0D72-FB5D-4BDE-A12E-5060773792C2}" type="slidenum">
              <a:rPr lang="en-US"/>
              <a:pPr/>
              <a:t>7</a:t>
            </a:fld>
            <a:endParaRPr lang="en-US"/>
          </a:p>
        </p:txBody>
      </p:sp>
      <p:sp>
        <p:nvSpPr>
          <p:cNvPr id="30781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1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56498-645B-4AC2-B5FD-BC69916A2188}" type="slidenum">
              <a:rPr lang="en-US"/>
              <a:pPr/>
              <a:t>8</a:t>
            </a:fld>
            <a:endParaRPr lang="en-US"/>
          </a:p>
        </p:txBody>
      </p:sp>
      <p:sp>
        <p:nvSpPr>
          <p:cNvPr id="308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6EFC1-1E2F-476F-9777-EEEED24591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0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437542" y="47638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063" y="58674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8674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8674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984" y="836712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1988840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25112" y="1036638"/>
            <a:ext cx="4206240" cy="6397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16000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14232" y="1036638"/>
            <a:ext cx="4206240" cy="639762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14232" y="1737360"/>
            <a:ext cx="420624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75720" y="990600"/>
            <a:ext cx="556260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6000" y="990600"/>
            <a:ext cx="3008313" cy="557784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5009728"/>
            <a:ext cx="7315200" cy="5667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914400" y="1066799"/>
            <a:ext cx="7315200" cy="387436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4400" y="5576466"/>
            <a:ext cx="7315200" cy="804862"/>
          </a:xfr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none"/>
        </p:style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59" y="5877600"/>
            <a:ext cx="11958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04" y="5877600"/>
            <a:ext cx="147752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877600"/>
            <a:ext cx="857201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772400" cy="11448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5048" y="1456928"/>
            <a:ext cx="6400800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6800" y="5068669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  <p:extLst>
      <p:ext uri="{BB962C8B-B14F-4D97-AF65-F5344CB8AC3E}">
        <p14:creationId xmlns:p14="http://schemas.microsoft.com/office/powerpoint/2010/main" val="41875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6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70725"/>
            <a:ext cx="129983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5272200"/>
            <a:ext cx="1603375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57" y="5272200"/>
            <a:ext cx="93173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884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685800" y="836712"/>
            <a:ext cx="7772400" cy="114480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794971" y="4343400"/>
            <a:ext cx="355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Sander W. van der Laan</a:t>
            </a:r>
          </a:p>
          <a:p>
            <a:pPr algn="ctr"/>
            <a:r>
              <a:rPr lang="en-US" sz="1800" b="0" i="1" u="none" dirty="0" smtClean="0">
                <a:solidFill>
                  <a:schemeClr val="accent1"/>
                </a:solidFill>
                <a:latin typeface="+mn-lt"/>
              </a:rPr>
              <a:t>s.w.vanderlaan-2@umcutrecht.nl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8640000" cy="5577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14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r\Desktop\Images for Presentation Template\dna-strand-code-adapted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837" b="3309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9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HLCU\Documents\Cavadis BV\Genomics\_media\DNA man 128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4"/>
          <a:stretch/>
        </p:blipFill>
        <p:spPr bwMode="auto">
          <a:xfrm>
            <a:off x="-7" y="-10"/>
            <a:ext cx="9144007" cy="68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305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098" name="Picture 2" descr="C:\Users\Sander\Desktop\Images for Presentation Template\p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" t="35691" r="1219" b="8763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  <p:pic>
        <p:nvPicPr>
          <p:cNvPr id="17" name="Picture 10" descr="ICIN_logo_cmyk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8" name="Picture 10" descr="ICIN_logo_cmyk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" y="5589240"/>
            <a:ext cx="15598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LCU\Documents\UMC Utrecht\Templates\UMC\UMC logo\umculogosengelswindows\RGB\UMCU_ENG_logo_RGB_transparan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" y="2943000"/>
            <a:ext cx="1927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LCU\Documents\Cavadis BV\Media\AtheroExpress\AE Genomics\AE Genomics 2010 logo without text transparan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" y="296760"/>
            <a:ext cx="11180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514599" y="3938587"/>
            <a:ext cx="640080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nl-NL" dirty="0" smtClean="0"/>
              <a:t>Click to edit Master Style</a:t>
            </a:r>
            <a:endParaRPr lang="nl-NL" dirty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4599" y="2438400"/>
            <a:ext cx="64008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dirty="0" smtClean="0"/>
              <a:t>Click to edit Master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of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2511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4614232" y="1005840"/>
            <a:ext cx="4206240" cy="557784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t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6516216" y="6630496"/>
            <a:ext cx="233996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0" spc="3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‹#›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58674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0"/>
            <a:ext cx="73295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stijl te bewerken</a:t>
            </a:r>
            <a:endParaRPr lang="en-US" dirty="0" smtClean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282" y="990600"/>
            <a:ext cx="8640000" cy="539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 smtClean="0"/>
          </a:p>
        </p:txBody>
      </p:sp>
      <p:pic>
        <p:nvPicPr>
          <p:cNvPr id="6" name="Picture 24" descr="UMC_logo_ENG_wit_ppoint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15044" y="0"/>
            <a:ext cx="1628956" cy="9144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50" r:id="rId3"/>
    <p:sldLayoutId id="2147483651" r:id="rId4"/>
    <p:sldLayoutId id="2147483666" r:id="rId5"/>
    <p:sldLayoutId id="2147483672" r:id="rId6"/>
    <p:sldLayoutId id="2147483668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70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539F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Char char="•"/>
        <a:defRPr sz="24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00000"/>
        <a:buFont typeface="Courier New" pitchFamily="49" charset="0"/>
        <a:buChar char="o"/>
        <a:defRPr sz="2200" i="0">
          <a:solidFill>
            <a:schemeClr val="bg1">
              <a:lumMod val="10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115000"/>
        <a:buFont typeface="Wingdings" pitchFamily="2" charset="2"/>
        <a:buChar char="§"/>
        <a:defRPr sz="2000" i="0">
          <a:solidFill>
            <a:schemeClr val="bg1">
              <a:lumMod val="1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1800" i="0">
          <a:solidFill>
            <a:schemeClr val="bg1">
              <a:lumMod val="10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1600" i="0">
          <a:solidFill>
            <a:schemeClr val="bg1">
              <a:lumMod val="10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ts val="3300"/>
        </a:lnSpc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aminghamheartstudy.org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codediagnostics.com/PDF/deCODEMI%20Sample%20Result%20Report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atheroexpress.nl/" TargetMode="External"/><Relationship Id="rId5" Type="http://schemas.openxmlformats.org/officeDocument/2006/relationships/hyperlink" Target="http://www.umcutrecht.nl/experimentalcardiology" TargetMode="Externa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the analysis of </a:t>
            </a:r>
            <a:r>
              <a:rPr lang="en-US" dirty="0" smtClean="0"/>
              <a:t>genetic variants in </a:t>
            </a:r>
            <a:r>
              <a:rPr lang="en-US" dirty="0" smtClean="0"/>
              <a:t>cardiovascular disease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/>
              <a:t>ingle-</a:t>
            </a: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/>
              <a:t>olymorphism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 genetic variation as proxy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48088" cy="5577840"/>
          </a:xfrm>
        </p:spPr>
        <p:txBody>
          <a:bodyPr/>
          <a:lstStyle/>
          <a:p>
            <a:pPr lvl="0">
              <a:buSzTx/>
              <a:defRPr/>
            </a:pP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ingle-</a:t>
            </a:r>
            <a:r>
              <a:rPr lang="en-US" b="1" dirty="0">
                <a:solidFill>
                  <a:schemeClr val="accent1"/>
                </a:solidFill>
              </a:rPr>
              <a:t>n</a:t>
            </a:r>
            <a:r>
              <a:rPr lang="en-US" dirty="0"/>
              <a:t>ucleotide </a:t>
            </a:r>
            <a:r>
              <a:rPr lang="en-US" b="1" dirty="0">
                <a:solidFill>
                  <a:schemeClr val="accent1"/>
                </a:solidFill>
              </a:rPr>
              <a:t>p</a:t>
            </a:r>
            <a:r>
              <a:rPr lang="en-US" dirty="0"/>
              <a:t>olymorphism (SNP</a:t>
            </a:r>
            <a:r>
              <a:rPr lang="en-US" dirty="0" smtClean="0"/>
              <a:t>)</a:t>
            </a:r>
          </a:p>
          <a:p>
            <a:pPr lvl="0">
              <a:buSzTx/>
              <a:defRPr/>
            </a:pPr>
            <a:r>
              <a:rPr lang="en-US" dirty="0" smtClean="0">
                <a:sym typeface="Wingdings" pitchFamily="2" charset="2"/>
              </a:rPr>
              <a:t>“one base pair variation”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&gt; </a:t>
            </a:r>
            <a:r>
              <a:rPr lang="en-US" dirty="0" smtClean="0"/>
              <a:t>1% </a:t>
            </a:r>
            <a:r>
              <a:rPr lang="en-US" dirty="0"/>
              <a:t>general population</a:t>
            </a:r>
          </a:p>
          <a:p>
            <a:pPr lvl="1">
              <a:buSzPct val="80000"/>
              <a:defRPr/>
            </a:pPr>
            <a:r>
              <a:rPr lang="en-US" dirty="0" smtClean="0"/>
              <a:t>≈10 </a:t>
            </a:r>
            <a:r>
              <a:rPr lang="en-US" dirty="0"/>
              <a:t>million SNPs </a:t>
            </a:r>
            <a:r>
              <a:rPr lang="en-US" dirty="0" smtClean="0"/>
              <a:t>(≈0.25% genome)</a:t>
            </a:r>
            <a:endParaRPr lang="en-US" dirty="0"/>
          </a:p>
          <a:p>
            <a:pPr lvl="1">
              <a:buSzPct val="80000"/>
              <a:defRPr/>
            </a:pPr>
            <a:r>
              <a:rPr lang="en-US" dirty="0"/>
              <a:t>Makes you and me unique</a:t>
            </a:r>
          </a:p>
          <a:p>
            <a:pPr>
              <a:buSzPct val="80000"/>
              <a:defRPr/>
            </a:pPr>
            <a:endParaRPr lang="en-US" u="sng" dirty="0" smtClean="0"/>
          </a:p>
          <a:p>
            <a:pPr>
              <a:buSzPct val="80000"/>
              <a:defRPr/>
            </a:pPr>
            <a:r>
              <a:rPr lang="en-US" dirty="0" smtClean="0"/>
              <a:t>SNPs are </a:t>
            </a:r>
            <a:r>
              <a:rPr lang="en-US" u="sng" dirty="0" smtClean="0"/>
              <a:t>common</a:t>
            </a:r>
            <a:r>
              <a:rPr lang="en-US" dirty="0" smtClean="0"/>
              <a:t> variants which are used as proxies of the actual genomic variation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5" name="Picture 2" descr="HapMap logo prin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124744"/>
            <a:ext cx="2327176" cy="118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6"/>
          <p:cNvSpPr txBox="1"/>
          <p:nvPr/>
        </p:nvSpPr>
        <p:spPr>
          <a:xfrm>
            <a:off x="7380312" y="227687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bg1"/>
                </a:solidFill>
                <a:latin typeface="+mn-lt"/>
              </a:rPr>
              <a:t>www.hapmap.org</a:t>
            </a:r>
            <a:endParaRPr lang="nl-NL" sz="120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C:\Users\sander\Genomics\_media\500px-Dna-SN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636912"/>
            <a:ext cx="3168352" cy="39667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364088" y="4293096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66"/>
                </a:solidFill>
                <a:effectLst/>
                <a:latin typeface="+mn-lt"/>
                <a:ea typeface="ＭＳ Ｐゴシック" pitchFamily="34" charset="-128"/>
              </a:rPr>
              <a:t>Maternal copy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56336" y="4725144"/>
            <a:ext cx="1280160" cy="216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34" charset="-128"/>
              </a:rPr>
              <a:t>Paternal copy</a:t>
            </a:r>
          </a:p>
        </p:txBody>
      </p:sp>
    </p:spTree>
    <p:extLst>
      <p:ext uri="{BB962C8B-B14F-4D97-AF65-F5344CB8AC3E}">
        <p14:creationId xmlns:p14="http://schemas.microsoft.com/office/powerpoint/2010/main" val="89176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11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2204" y="1257000"/>
            <a:ext cx="7079592" cy="52200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251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SNPs </a:t>
            </a:r>
            <a:r>
              <a:rPr lang="en-US" dirty="0" smtClean="0">
                <a:sym typeface="Wingdings" pitchFamily="2" charset="2"/>
              </a:rPr>
              <a:t> Haplotype  </a:t>
            </a:r>
            <a:r>
              <a:rPr lang="en-US" dirty="0" err="1" smtClean="0">
                <a:sym typeface="Wingdings" pitchFamily="2" charset="2"/>
              </a:rPr>
              <a:t>tagSNP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12</a:t>
            </a:fld>
            <a:endParaRPr lang="en-US" dirty="0" smtClean="0"/>
          </a:p>
        </p:txBody>
      </p:sp>
      <p:pic>
        <p:nvPicPr>
          <p:cNvPr id="5" name="Picture 2" descr="C:\Users\Sander\Documents\Cavadis B.V\Cavadis Genomics\_media\hapmapfig2.jpg"/>
          <p:cNvPicPr>
            <a:picLocks noChangeAspect="1" noChangeArrowheads="1"/>
          </p:cNvPicPr>
          <p:nvPr/>
        </p:nvPicPr>
        <p:blipFill>
          <a:blip r:embed="rId2" cstate="print"/>
          <a:srcRect l="2500"/>
          <a:stretch>
            <a:fillRect/>
          </a:stretch>
        </p:blipFill>
        <p:spPr bwMode="auto">
          <a:xfrm>
            <a:off x="2971800" y="1371600"/>
            <a:ext cx="5850731" cy="476059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498607"/>
            <a:ext cx="1660044" cy="452119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7" name="Groep 51"/>
          <p:cNvGrpSpPr/>
          <p:nvPr/>
        </p:nvGrpSpPr>
        <p:grpSpPr>
          <a:xfrm>
            <a:off x="314435" y="3886199"/>
            <a:ext cx="923846" cy="1371601"/>
            <a:chOff x="672833" y="3571882"/>
            <a:chExt cx="755895" cy="1071551"/>
          </a:xfrm>
        </p:grpSpPr>
        <p:sp>
          <p:nvSpPr>
            <p:cNvPr id="8" name="Ring 47"/>
            <p:cNvSpPr/>
            <p:nvPr/>
          </p:nvSpPr>
          <p:spPr>
            <a:xfrm rot="5400000">
              <a:off x="265616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  <p:sp>
          <p:nvSpPr>
            <p:cNvPr id="9" name="Ring 48"/>
            <p:cNvSpPr/>
            <p:nvPr/>
          </p:nvSpPr>
          <p:spPr>
            <a:xfrm rot="5400000">
              <a:off x="764394" y="3979099"/>
              <a:ext cx="1071551" cy="257117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“genotyping”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13</a:t>
            </a:fld>
            <a:endParaRPr lang="en-US" dirty="0" smtClean="0"/>
          </a:p>
        </p:txBody>
      </p:sp>
      <p:pic>
        <p:nvPicPr>
          <p:cNvPr id="5" name="Picture 9" descr="C:\Users\sander\Documents\Cavadis BV\Cavadis Genomics\Affymetrix\_media\5.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" y="1676400"/>
            <a:ext cx="4206240" cy="3970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11" descr="C:\Users\sander\Documents\Cavadis BV\Cavadis Genomics\Affymetrix\_media\syste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981200"/>
            <a:ext cx="4572000" cy="3429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Rectangle 7"/>
          <p:cNvSpPr/>
          <p:nvPr/>
        </p:nvSpPr>
        <p:spPr bwMode="auto">
          <a:xfrm>
            <a:off x="4495800" y="1600200"/>
            <a:ext cx="1143000" cy="1143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14</a:t>
            </a:fld>
            <a:endParaRPr lang="en-US" dirty="0" smtClean="0"/>
          </a:p>
        </p:txBody>
      </p:sp>
      <p:pic>
        <p:nvPicPr>
          <p:cNvPr id="5" name="Picture 2" descr="C:\Users\sander\Genomics\Illumina\ILLUMINA.jpg"/>
          <p:cNvPicPr>
            <a:picLocks noChangeAspect="1" noChangeArrowheads="1"/>
          </p:cNvPicPr>
          <p:nvPr/>
        </p:nvPicPr>
        <p:blipFill>
          <a:blip r:embed="rId2" cstate="print"/>
          <a:srcRect l="1925" t="3527"/>
          <a:stretch>
            <a:fillRect/>
          </a:stretch>
        </p:blipFill>
        <p:spPr bwMode="auto">
          <a:xfrm>
            <a:off x="321497" y="1573213"/>
            <a:ext cx="3031303" cy="1627187"/>
          </a:xfrm>
          <a:prstGeom prst="rect">
            <a:avLst/>
          </a:prstGeom>
          <a:noFill/>
        </p:spPr>
      </p:pic>
      <p:pic>
        <p:nvPicPr>
          <p:cNvPr id="6" name="Picture 3" descr="C:\Users\sander\Genomics\Illumina\isc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066800"/>
            <a:ext cx="2524125" cy="2762250"/>
          </a:xfrm>
          <a:prstGeom prst="rect">
            <a:avLst/>
          </a:prstGeom>
          <a:noFill/>
        </p:spPr>
      </p:pic>
      <p:pic>
        <p:nvPicPr>
          <p:cNvPr id="49155" name="Picture 3" descr="C:\Users\sander\Genomics\Affymetrix\Official logos\Affymetrix_color_logo_jp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368193"/>
            <a:ext cx="3048000" cy="1270607"/>
          </a:xfrm>
          <a:prstGeom prst="rect">
            <a:avLst/>
          </a:prstGeom>
          <a:noFill/>
        </p:spPr>
      </p:pic>
      <p:pic>
        <p:nvPicPr>
          <p:cNvPr id="49156" name="Picture 4" descr="C:\Users\sander\Genomics\Affymetrix\Official media\genome_wide_human_SNP5_300dpi.jpg"/>
          <p:cNvPicPr>
            <a:picLocks noChangeAspect="1" noChangeArrowheads="1"/>
          </p:cNvPicPr>
          <p:nvPr/>
        </p:nvPicPr>
        <p:blipFill>
          <a:blip r:embed="rId5" cstate="print"/>
          <a:srcRect l="10141" t="8451" r="8732"/>
          <a:stretch>
            <a:fillRect/>
          </a:stretch>
        </p:blipFill>
        <p:spPr bwMode="auto">
          <a:xfrm>
            <a:off x="3810000" y="3810000"/>
            <a:ext cx="1463040" cy="2971800"/>
          </a:xfrm>
          <a:prstGeom prst="rect">
            <a:avLst/>
          </a:prstGeom>
          <a:noFill/>
        </p:spPr>
      </p:pic>
      <p:pic>
        <p:nvPicPr>
          <p:cNvPr id="49157" name="Picture 5" descr="C:\Users\sander\Genomics\Affymetrix\Official media\scanner3k_workstat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1337" y="3962400"/>
            <a:ext cx="3310263" cy="2200274"/>
          </a:xfrm>
          <a:prstGeom prst="rect">
            <a:avLst/>
          </a:prstGeom>
          <a:noFill/>
        </p:spPr>
      </p:pic>
      <p:pic>
        <p:nvPicPr>
          <p:cNvPr id="49159" name="Picture 7" descr="http://www.illumina.com/images/products/WG_311_1501_150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71850" y="1562100"/>
            <a:ext cx="2571750" cy="15621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Platforms: </a:t>
            </a:r>
            <a:r>
              <a:rPr lang="en-US" i="1" dirty="0" smtClean="0"/>
              <a:t>examples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err="1"/>
              <a:t>Affymetrix</a:t>
            </a:r>
            <a:r>
              <a:rPr lang="en-US" sz="2000" dirty="0"/>
              <a:t> Genome-Wide Human SNP Array 5.0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500,568 </a:t>
            </a:r>
            <a:r>
              <a:rPr lang="en-US" sz="1800" dirty="0"/>
              <a:t>SNPs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Chromosomal </a:t>
            </a:r>
            <a:r>
              <a:rPr lang="en-US" sz="1800" dirty="0"/>
              <a:t>coverage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Good representation of autosomal chromosomes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X-chromosome poor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No Y-chromosome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/>
              <a:t>No mitochondrial chromosome representation</a:t>
            </a:r>
          </a:p>
          <a:p>
            <a:pPr>
              <a:lnSpc>
                <a:spcPts val="2600"/>
              </a:lnSpc>
            </a:pPr>
            <a:endParaRPr lang="en-US" sz="2000" dirty="0" smtClean="0"/>
          </a:p>
          <a:p>
            <a:pPr>
              <a:lnSpc>
                <a:spcPts val="2600"/>
              </a:lnSpc>
            </a:pPr>
            <a:r>
              <a:rPr lang="en-US" sz="2000" dirty="0" err="1" smtClean="0"/>
              <a:t>Illumina</a:t>
            </a:r>
            <a:r>
              <a:rPr lang="en-US" sz="2000" dirty="0" smtClean="0"/>
              <a:t> Human660W-Quad v1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657,366 SNPs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Chromosomal coverage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Good representation of autosomal chromosomes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X-chromosome reasonable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Y-chromosome poor representation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Mitochondrial chromosome poor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48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Platforms: </a:t>
            </a:r>
            <a:r>
              <a:rPr lang="en-US" i="1" dirty="0" smtClean="0"/>
              <a:t>genotype calling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Several </a:t>
            </a:r>
            <a:r>
              <a:rPr lang="en-US" i="1" dirty="0" smtClean="0"/>
              <a:t>mathematical algorithms </a:t>
            </a:r>
            <a:r>
              <a:rPr lang="en-US" dirty="0" smtClean="0"/>
              <a:t>exist</a:t>
            </a:r>
          </a:p>
          <a:p>
            <a:r>
              <a:rPr lang="en-US" dirty="0" smtClean="0"/>
              <a:t>Several software programs use different algorithms</a:t>
            </a:r>
          </a:p>
          <a:p>
            <a:r>
              <a:rPr lang="en-US" dirty="0" smtClean="0"/>
              <a:t>All are platform independent (</a:t>
            </a:r>
            <a:r>
              <a:rPr lang="en-US" dirty="0" err="1" smtClean="0"/>
              <a:t>Illumina</a:t>
            </a:r>
            <a:r>
              <a:rPr lang="en-US" dirty="0" smtClean="0"/>
              <a:t>, </a:t>
            </a:r>
            <a:r>
              <a:rPr lang="en-US" dirty="0" err="1" smtClean="0"/>
              <a:t>Affmetrix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BEAGLECALL</a:t>
            </a:r>
          </a:p>
          <a:p>
            <a:pPr lvl="1"/>
            <a:r>
              <a:rPr lang="en-US" dirty="0" err="1" smtClean="0"/>
              <a:t>Birdsuite</a:t>
            </a:r>
            <a:endParaRPr lang="en-US" dirty="0" smtClean="0"/>
          </a:p>
          <a:p>
            <a:pPr lvl="1"/>
            <a:r>
              <a:rPr lang="en-US" dirty="0" smtClean="0"/>
              <a:t>BRLMM-P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16</a:t>
            </a:fld>
            <a:endParaRPr lang="en-US" dirty="0" smtClean="0"/>
          </a:p>
        </p:txBody>
      </p:sp>
      <p:pic>
        <p:nvPicPr>
          <p:cNvPr id="5" name="Picture 2" descr="SNP Array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495800"/>
            <a:ext cx="1905000" cy="1428750"/>
          </a:xfrm>
          <a:prstGeom prst="rect">
            <a:avLst/>
          </a:prstGeom>
          <a:noFill/>
        </p:spPr>
      </p:pic>
      <p:pic>
        <p:nvPicPr>
          <p:cNvPr id="6" name="Picture 4" descr="http://www.dddmag.com/uploadedImages/Articles/2008_01/2008-01-2np-affymetrix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810000"/>
            <a:ext cx="2828040" cy="2743200"/>
          </a:xfrm>
          <a:prstGeom prst="rect">
            <a:avLst/>
          </a:prstGeom>
          <a:noFill/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3810000"/>
            <a:ext cx="310058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19800" y="3352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accent1"/>
                </a:solidFill>
                <a:latin typeface="+mn-lt"/>
              </a:rPr>
              <a:t>Clustering for each SNP!!!</a:t>
            </a:r>
            <a:endParaRPr lang="en-US" sz="1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3352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accent1"/>
                </a:solidFill>
                <a:latin typeface="+mn-lt"/>
              </a:rPr>
              <a:t>One picture per chip/patient</a:t>
            </a:r>
            <a:endParaRPr lang="en-US" sz="18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genomics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en-US" sz="2000" dirty="0" smtClean="0"/>
              <a:t>Framingham Heart Study | </a:t>
            </a:r>
            <a:r>
              <a:rPr lang="en-US" sz="2000" dirty="0" smtClean="0">
                <a:hlinkClick r:id="rId2"/>
              </a:rPr>
              <a:t>www.framinghamheartstudy.org</a:t>
            </a:r>
            <a:endParaRPr lang="en-US" sz="2000" dirty="0" smtClean="0"/>
          </a:p>
          <a:p>
            <a:pPr lvl="1">
              <a:lnSpc>
                <a:spcPts val="2800"/>
              </a:lnSpc>
            </a:pPr>
            <a:r>
              <a:rPr lang="en-US" sz="1800" dirty="0" smtClean="0"/>
              <a:t>A positive history of cardiovascular disease and associated risk factors tend to aggregate in families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Familial aggregation heritability of CVD estimated ≥90% (before 46 years)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Family history is an independent risk factor (FHS)</a:t>
            </a:r>
          </a:p>
          <a:p>
            <a:pPr lvl="1">
              <a:lnSpc>
                <a:spcPts val="2800"/>
              </a:lnSpc>
            </a:pPr>
            <a:r>
              <a:rPr lang="en-US" sz="1800" dirty="0" smtClean="0"/>
              <a:t>Positive family history associated with pre-clinical atherosclerosis as measured by carotid IMT, h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≈ 0.35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High concordance rate among monozygotic twins, compared to dizygotic twins</a:t>
            </a:r>
          </a:p>
          <a:p>
            <a:pPr>
              <a:lnSpc>
                <a:spcPts val="2800"/>
              </a:lnSpc>
            </a:pPr>
            <a:r>
              <a:rPr lang="en-US" sz="2000" dirty="0" smtClean="0"/>
              <a:t>Heritability of atherosclerosis (carotid IMT)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≈ 0.21-0.64 and is increased by age and cardiovascular risk factors</a:t>
            </a:r>
          </a:p>
          <a:p>
            <a:endParaRPr lang="en-US" sz="2000" dirty="0" smtClean="0"/>
          </a:p>
          <a:p>
            <a:pPr algn="ctr">
              <a:buNone/>
            </a:pPr>
            <a:r>
              <a:rPr lang="en-US" sz="2000" b="1" i="1" dirty="0" smtClean="0">
                <a:solidFill>
                  <a:schemeClr val="accent1"/>
                </a:solidFill>
              </a:rPr>
              <a:t>There is clearly a heritability factor for atherosclerotic and consequent cardiovascular disease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18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monogenic diseases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Monogenic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Mendelian pattern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dominant,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err="1" smtClean="0"/>
              <a:t>Marfan</a:t>
            </a:r>
            <a:r>
              <a:rPr lang="en-US" sz="1600" dirty="0" smtClean="0"/>
              <a:t> Syndrome</a:t>
            </a:r>
          </a:p>
          <a:p>
            <a:pPr lvl="3">
              <a:lnSpc>
                <a:spcPts val="2600"/>
              </a:lnSpc>
            </a:pPr>
            <a:r>
              <a:rPr lang="en-US" sz="1600" b="1" dirty="0" smtClean="0">
                <a:solidFill>
                  <a:schemeClr val="accent1"/>
                </a:solidFill>
              </a:rPr>
              <a:t>Familiar hypercholesterolemia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Autosomal recessive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Sickle cell anemia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Cystic fibrosis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X-linked , </a:t>
            </a:r>
            <a:r>
              <a:rPr lang="en-US" sz="1800" i="1" dirty="0" smtClean="0"/>
              <a:t>e.g.</a:t>
            </a:r>
            <a:r>
              <a:rPr lang="en-US" sz="1800" dirty="0" smtClean="0"/>
              <a:t>:</a:t>
            </a:r>
          </a:p>
          <a:p>
            <a:pPr lvl="3">
              <a:lnSpc>
                <a:spcPts val="2600"/>
              </a:lnSpc>
            </a:pPr>
            <a:r>
              <a:rPr lang="en-US" sz="1600" dirty="0" smtClean="0"/>
              <a:t>Duchene muscular dystrophy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Y-linked/Mitochondrial</a:t>
            </a:r>
          </a:p>
          <a:p>
            <a:pPr>
              <a:lnSpc>
                <a:spcPts val="2600"/>
              </a:lnSpc>
            </a:pPr>
            <a:endParaRPr lang="en-US" sz="1800" dirty="0" smtClean="0"/>
          </a:p>
          <a:p>
            <a:pPr lvl="2">
              <a:lnSpc>
                <a:spcPts val="26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19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t="16446" r="14316" b="15019"/>
          <a:stretch/>
        </p:blipFill>
        <p:spPr bwMode="auto">
          <a:xfrm>
            <a:off x="4917924" y="1398624"/>
            <a:ext cx="3997476" cy="439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1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smtClean="0"/>
              <a:t>Genetics</a:t>
            </a:r>
            <a:endParaRPr lang="en-US" dirty="0" smtClean="0"/>
          </a:p>
          <a:p>
            <a:r>
              <a:rPr lang="en-US" dirty="0" smtClean="0"/>
              <a:t>Genetics &amp; Family history</a:t>
            </a:r>
          </a:p>
          <a:p>
            <a:r>
              <a:rPr lang="en-US" dirty="0" smtClean="0"/>
              <a:t>Types of </a:t>
            </a:r>
            <a:r>
              <a:rPr lang="en-US" dirty="0" smtClean="0"/>
              <a:t>Studies</a:t>
            </a:r>
            <a:endParaRPr lang="en-US" dirty="0" smtClean="0"/>
          </a:p>
          <a:p>
            <a:r>
              <a:rPr lang="en-US" dirty="0" smtClean="0"/>
              <a:t>WTCCC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So what about genetics in atherosclerosis and consequent cardiovascular disease?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Familial Hypercholesterolemia (FH)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8623200" cy="557784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000" dirty="0" smtClean="0"/>
              <a:t>Characterized by high cholesterol levels (LDL)</a:t>
            </a:r>
          </a:p>
          <a:p>
            <a:pPr lvl="1">
              <a:lnSpc>
                <a:spcPts val="2400"/>
              </a:lnSpc>
            </a:pPr>
            <a:r>
              <a:rPr lang="en-US" sz="1800" dirty="0" smtClean="0"/>
              <a:t>Genetic variations in </a:t>
            </a:r>
            <a:r>
              <a:rPr lang="en-US" sz="1800" i="1" dirty="0" smtClean="0"/>
              <a:t>cholesterol metabolism genes</a:t>
            </a:r>
          </a:p>
          <a:p>
            <a:pPr lvl="2">
              <a:lnSpc>
                <a:spcPts val="2400"/>
              </a:lnSpc>
            </a:pPr>
            <a:r>
              <a:rPr lang="en-US" sz="1600" dirty="0" smtClean="0"/>
              <a:t>One copy of mutant </a:t>
            </a:r>
            <a:r>
              <a:rPr lang="en-US" sz="1600" i="1" dirty="0" smtClean="0"/>
              <a:t>LDLR</a:t>
            </a:r>
            <a:r>
              <a:rPr lang="en-US" sz="1600" dirty="0" smtClean="0"/>
              <a:t> (heterozygote) CVD before 30-40 years</a:t>
            </a:r>
          </a:p>
          <a:p>
            <a:pPr lvl="2">
              <a:lnSpc>
                <a:spcPts val="2400"/>
              </a:lnSpc>
            </a:pPr>
            <a:r>
              <a:rPr lang="en-US" sz="1600" dirty="0" smtClean="0"/>
              <a:t>Two copies of mutant </a:t>
            </a:r>
            <a:r>
              <a:rPr lang="en-US" sz="1600" i="1" dirty="0" smtClean="0"/>
              <a:t>LDLR</a:t>
            </a:r>
            <a:r>
              <a:rPr lang="en-US" sz="1600" dirty="0" smtClean="0"/>
              <a:t> (homozygote) severe cardiovascular problems in childhood</a:t>
            </a:r>
          </a:p>
          <a:p>
            <a:pPr lvl="3">
              <a:lnSpc>
                <a:spcPts val="2400"/>
              </a:lnSpc>
            </a:pPr>
            <a:r>
              <a:rPr lang="en-US" sz="1400" dirty="0" smtClean="0"/>
              <a:t>Heterozygous FH: 1:500</a:t>
            </a:r>
          </a:p>
          <a:p>
            <a:pPr lvl="3">
              <a:lnSpc>
                <a:spcPts val="2400"/>
              </a:lnSpc>
            </a:pPr>
            <a:r>
              <a:rPr lang="en-US" sz="1400" dirty="0" smtClean="0"/>
              <a:t>Homozygous FH: 1:1,000,000</a:t>
            </a:r>
          </a:p>
          <a:p>
            <a:pPr>
              <a:lnSpc>
                <a:spcPts val="2400"/>
              </a:lnSpc>
            </a:pPr>
            <a:r>
              <a:rPr lang="en-US" sz="2000" dirty="0" smtClean="0"/>
              <a:t>Genes involved:</a:t>
            </a:r>
          </a:p>
          <a:p>
            <a:pPr lvl="1">
              <a:lnSpc>
                <a:spcPts val="2400"/>
              </a:lnSpc>
            </a:pPr>
            <a:r>
              <a:rPr lang="en-US" sz="1800" i="1" dirty="0" smtClean="0"/>
              <a:t>LDLR</a:t>
            </a:r>
            <a:r>
              <a:rPr lang="en-US" sz="1800" dirty="0" smtClean="0"/>
              <a:t>, LDL-receptor (prevalence 1 in 500)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I: LDLR is not synthesized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II: No proper transportation of LDLR endoplasmic reticulum to the Golgi apparatus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III: LDLR does not properly bind LDL on the cell surface (</a:t>
            </a:r>
            <a:r>
              <a:rPr lang="en-US" sz="1400" i="1" dirty="0" err="1" smtClean="0"/>
              <a:t>apoB</a:t>
            </a:r>
            <a:r>
              <a:rPr lang="en-US" sz="1400" dirty="0" smtClean="0"/>
              <a:t>/</a:t>
            </a:r>
            <a:r>
              <a:rPr lang="en-US" sz="1400" i="1" dirty="0" smtClean="0"/>
              <a:t>LDLR</a:t>
            </a:r>
            <a:r>
              <a:rPr lang="en-US" sz="1400" dirty="0" smtClean="0"/>
              <a:t>)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IV: LDLR bound to LDL does not properly cluster in clathrin-coated pits for receptor-mediated endocytosis</a:t>
            </a:r>
          </a:p>
          <a:p>
            <a:pPr lvl="2">
              <a:lnSpc>
                <a:spcPts val="2400"/>
              </a:lnSpc>
            </a:pPr>
            <a:r>
              <a:rPr lang="en-US" sz="1400" dirty="0" smtClean="0"/>
              <a:t>Class V: No recycling to the cell surface of LDLR</a:t>
            </a:r>
          </a:p>
          <a:p>
            <a:pPr lvl="1">
              <a:lnSpc>
                <a:spcPts val="2400"/>
              </a:lnSpc>
            </a:pPr>
            <a:r>
              <a:rPr lang="en-US" sz="1800" i="1" dirty="0" err="1" smtClean="0"/>
              <a:t>ApoB</a:t>
            </a:r>
            <a:r>
              <a:rPr lang="en-US" sz="1800" dirty="0" smtClean="0"/>
              <a:t>, </a:t>
            </a:r>
            <a:r>
              <a:rPr lang="en-US" sz="1800" dirty="0" err="1" smtClean="0"/>
              <a:t>apoprotein</a:t>
            </a:r>
            <a:r>
              <a:rPr lang="en-US" sz="1800" dirty="0" smtClean="0"/>
              <a:t> B100 (prevalence 1 in 1,000)</a:t>
            </a:r>
          </a:p>
          <a:p>
            <a:pPr lvl="2">
              <a:lnSpc>
                <a:spcPts val="2400"/>
              </a:lnSpc>
            </a:pPr>
            <a:r>
              <a:rPr lang="en-US" sz="1600" dirty="0" smtClean="0"/>
              <a:t>Mutation of one amino acid (</a:t>
            </a:r>
            <a:r>
              <a:rPr lang="en-US" sz="1600" dirty="0" err="1" smtClean="0"/>
              <a:t>arginine</a:t>
            </a:r>
            <a:r>
              <a:rPr lang="en-US" sz="1600" dirty="0" smtClean="0"/>
              <a:t> to glutamine) no proper binding of LDLR</a:t>
            </a:r>
          </a:p>
          <a:p>
            <a:pPr lvl="1">
              <a:lnSpc>
                <a:spcPts val="2400"/>
              </a:lnSpc>
            </a:pPr>
            <a:r>
              <a:rPr lang="en-US" sz="1800" dirty="0" smtClean="0"/>
              <a:t>Other genes: </a:t>
            </a:r>
            <a:r>
              <a:rPr lang="en-US" sz="1800" i="1" dirty="0" smtClean="0"/>
              <a:t>PCSK9</a:t>
            </a:r>
            <a:r>
              <a:rPr lang="en-US" sz="1800" dirty="0" smtClean="0"/>
              <a:t>, </a:t>
            </a:r>
            <a:r>
              <a:rPr lang="en-US" sz="1800" i="1" dirty="0" smtClean="0"/>
              <a:t>LDLRAP1</a:t>
            </a:r>
            <a:r>
              <a:rPr lang="en-US" sz="1800" dirty="0" smtClean="0"/>
              <a:t> (prevalence less than 1 in 2,500)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20</a:t>
            </a:fld>
            <a:endParaRPr lang="en-US" dirty="0" smtClean="0"/>
          </a:p>
        </p:txBody>
      </p:sp>
      <p:pic>
        <p:nvPicPr>
          <p:cNvPr id="9218" name="Picture 2" descr="http://upload.wikimedia.org/wikipedia/commons/e/e3/Xanthelasma_palpebrar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973" y="2286000"/>
            <a:ext cx="1713827" cy="114120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934200" y="3429000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accent1"/>
                </a:solidFill>
                <a:latin typeface="+mn-lt"/>
              </a:rPr>
              <a:t>Xanthelasma</a:t>
            </a:r>
            <a:r>
              <a:rPr lang="en-US" sz="12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  <a:latin typeface="+mn-lt"/>
              </a:rPr>
              <a:t>palpebrarum</a:t>
            </a:r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disease are we looking at?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complex diseases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5194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Complex diseases</a:t>
            </a:r>
          </a:p>
          <a:p>
            <a:pPr lvl="1">
              <a:lnSpc>
                <a:spcPts val="2600"/>
              </a:lnSpc>
            </a:pPr>
            <a:r>
              <a:rPr lang="en-US" sz="2000" dirty="0" smtClean="0"/>
              <a:t>Polygenic, </a:t>
            </a:r>
            <a:r>
              <a:rPr lang="en-US" sz="2000" dirty="0" err="1" smtClean="0"/>
              <a:t>multifactorial</a:t>
            </a:r>
            <a:r>
              <a:rPr lang="en-US" sz="2000" dirty="0" smtClean="0"/>
              <a:t> diseases</a:t>
            </a:r>
          </a:p>
          <a:p>
            <a:pPr lvl="2">
              <a:lnSpc>
                <a:spcPts val="2600"/>
              </a:lnSpc>
            </a:pPr>
            <a:r>
              <a:rPr lang="en-US" sz="1800" dirty="0" err="1" smtClean="0"/>
              <a:t>Diabetis</a:t>
            </a:r>
            <a:r>
              <a:rPr lang="en-US" sz="1800" dirty="0" smtClean="0"/>
              <a:t> mellitus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Asthma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Cardiovascular disease</a:t>
            </a:r>
          </a:p>
          <a:p>
            <a:pPr lvl="2">
              <a:lnSpc>
                <a:spcPts val="2600"/>
              </a:lnSpc>
            </a:pPr>
            <a:r>
              <a:rPr lang="en-US" sz="1800" dirty="0" smtClean="0"/>
              <a:t>Hypertension</a:t>
            </a:r>
          </a:p>
          <a:p>
            <a:pPr>
              <a:lnSpc>
                <a:spcPts val="2600"/>
              </a:lnSpc>
            </a:pPr>
            <a:endParaRPr lang="en-US" dirty="0" smtClean="0"/>
          </a:p>
          <a:p>
            <a:pPr algn="ctr">
              <a:lnSpc>
                <a:spcPts val="2600"/>
              </a:lnSpc>
              <a:buNone/>
            </a:pPr>
            <a:r>
              <a:rPr lang="en-US" b="1" i="1" dirty="0" smtClean="0">
                <a:solidFill>
                  <a:schemeClr val="accent1"/>
                </a:solidFill>
              </a:rPr>
              <a:t>Each gene contributes a little to the disease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21</a:t>
            </a:fld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2" r="1351"/>
          <a:stretch>
            <a:fillRect/>
          </a:stretch>
        </p:blipFill>
        <p:spPr bwMode="auto">
          <a:xfrm>
            <a:off x="0" y="4114800"/>
            <a:ext cx="5029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5418" y="1066800"/>
            <a:ext cx="4028582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Damani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S.B.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JACC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50(20):1933-1940;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Atherosclerosis &amp; Cardiovascular Disease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22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0"/>
            <a:ext cx="4036292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Lusis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A.J.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err="1" smtClean="0">
                <a:solidFill>
                  <a:schemeClr val="bg1"/>
                </a:solidFill>
                <a:latin typeface="+mn-lt"/>
              </a:rPr>
              <a:t>Annu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 Rev Genomics Human Genet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5: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189-218; 2004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45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23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14400" y="1143000"/>
            <a:ext cx="7315200" cy="544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Atherosclerosis &amp; Cardiovascular Disease</a:t>
            </a:r>
            <a:br>
              <a:rPr lang="en-US" dirty="0"/>
            </a:b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very complex process and disease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24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14400" y="1066801"/>
            <a:ext cx="7315200" cy="544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0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553" y="3212976"/>
            <a:ext cx="5307775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Disease, Common Variant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CDCV, Effect size, and Allele frequency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sz="1600" dirty="0" smtClean="0"/>
              <a:t>“Common Disease, Common Variant” (CDCV) hypothesis: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Common variants (SNPs) underlie common diseases/traits (atherosclerotic disease)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Why? Evolution: natural selection, fitness &amp; genetic drift</a:t>
            </a:r>
          </a:p>
          <a:p>
            <a:pPr>
              <a:lnSpc>
                <a:spcPts val="2200"/>
              </a:lnSpc>
            </a:pPr>
            <a:r>
              <a:rPr lang="en-US" sz="1600" dirty="0" smtClean="0"/>
              <a:t>Effect size vs. Allele frequency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penetrance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Low to intermediate </a:t>
            </a:r>
            <a:r>
              <a:rPr lang="en-US" sz="1400" b="1" dirty="0" smtClean="0"/>
              <a:t>odds ratio (OR) 1.1-1.5</a:t>
            </a:r>
          </a:p>
          <a:p>
            <a:pPr lvl="1">
              <a:lnSpc>
                <a:spcPts val="2200"/>
              </a:lnSpc>
            </a:pPr>
            <a:r>
              <a:rPr lang="en-US" sz="1400" dirty="0" smtClean="0"/>
              <a:t>Higher penetrance results in decreased reproductive fitness (unlikely in common diseases!)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6" name="Tekstvak 6"/>
          <p:cNvSpPr txBox="1"/>
          <p:nvPr/>
        </p:nvSpPr>
        <p:spPr>
          <a:xfrm>
            <a:off x="107504" y="6584776"/>
            <a:ext cx="457200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T.A.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900" b="0" i="1" dirty="0" smtClean="0">
                <a:solidFill>
                  <a:schemeClr val="bg1"/>
                </a:solidFill>
                <a:latin typeface="+mn-lt"/>
              </a:rPr>
              <a:t>et al. </a:t>
            </a:r>
            <a:r>
              <a:rPr lang="en-US" sz="900" b="1" i="0" dirty="0" smtClean="0">
                <a:solidFill>
                  <a:schemeClr val="bg1"/>
                </a:solidFill>
                <a:latin typeface="+mn-lt"/>
              </a:rPr>
              <a:t>Nature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; 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461:</a:t>
            </a:r>
            <a:r>
              <a:rPr lang="en-US" sz="900" b="0" i="0" dirty="0" smtClean="0">
                <a:solidFill>
                  <a:schemeClr val="bg1"/>
                </a:solidFill>
                <a:latin typeface="+mn-lt"/>
              </a:rPr>
              <a:t>747-753; 2009</a:t>
            </a:r>
            <a:endParaRPr lang="nl-NL" sz="900" b="0" i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study design can you choose?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genome-wide association study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GWAS is hypothesis-free: 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ideas on which variant is associated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26</a:t>
            </a:fld>
            <a:endParaRPr lang="en-US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3475"/>
            <a:ext cx="9144000" cy="49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236" y="2362199"/>
            <a:ext cx="4587765" cy="411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hypothesize or not to hypothesize…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584600" cy="5577840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200" b="1" dirty="0" smtClean="0">
                <a:solidFill>
                  <a:schemeClr val="accent1"/>
                </a:solidFill>
              </a:rPr>
              <a:t>Family linkage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Trio-design: parents plus child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Candidate Gene Association Study</a:t>
            </a:r>
          </a:p>
          <a:p>
            <a:pPr lvl="1">
              <a:lnSpc>
                <a:spcPts val="3000"/>
              </a:lnSpc>
            </a:pP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>
              <a:lnSpc>
                <a:spcPts val="3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Genome-Wide Association Study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No </a:t>
            </a:r>
            <a:r>
              <a:rPr lang="en-US" sz="2000" i="1" dirty="0" smtClean="0"/>
              <a:t>a priori </a:t>
            </a:r>
            <a:r>
              <a:rPr lang="en-US" sz="2000" dirty="0" smtClean="0"/>
              <a:t>hypothesis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Cases: some phenotype of interest</a:t>
            </a:r>
          </a:p>
          <a:p>
            <a:pPr lvl="1">
              <a:lnSpc>
                <a:spcPts val="3000"/>
              </a:lnSpc>
            </a:pPr>
            <a:r>
              <a:rPr lang="en-US" sz="2000" dirty="0" smtClean="0"/>
              <a:t>Controls: random population sample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27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Chen </a:t>
            </a:r>
            <a:r>
              <a:rPr lang="en-US" i="1" dirty="0" smtClean="0"/>
              <a:t>et al.</a:t>
            </a:r>
            <a:r>
              <a:rPr lang="en-US" dirty="0"/>
              <a:t/>
            </a:r>
            <a:br>
              <a:rPr lang="en-US" dirty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genetics and genomics of atherosclerosis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28</a:t>
            </a:fld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73"/>
          <a:stretch>
            <a:fillRect/>
          </a:stretch>
        </p:blipFill>
        <p:spPr bwMode="auto">
          <a:xfrm>
            <a:off x="166386" y="1371601"/>
            <a:ext cx="5845773" cy="454094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148064" y="1364456"/>
            <a:ext cx="3995937" cy="4368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  <a:defRPr/>
            </a:pPr>
            <a:r>
              <a:rPr kumimoji="0" lang="nl-NL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 studies in 9 populations identified 40 disease-regulating loci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4x study Coronary Artery Disease (CAD):</a:t>
            </a:r>
            <a:r>
              <a:rPr kumimoji="0" lang="nl-NL" sz="1200" b="0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 9</a:t>
            </a:r>
            <a:endParaRPr kumimoji="0" lang="nl-NL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6x study Myocardial Infarction (MI): 12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1x study CAD &amp; MI: 1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1x study Acute Coronary Syndrome (ACS): 3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2x study Carotid Intimal-Medial Thickness (CIMT): 9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2x study Coronary Artery Calcification (CAC): 4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2x study Cerebral Vascular Accident (CVA=stroke): 1</a:t>
            </a:r>
          </a:p>
          <a:p>
            <a:pPr marL="396000" marR="0" lvl="1" indent="-28575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urier New" pitchFamily="49" charset="0"/>
              <a:buChar char="o"/>
              <a:tabLst/>
              <a:defRPr/>
            </a:pPr>
            <a:r>
              <a:rPr kumimoji="0" lang="nl-NL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1x study Peripheral Artery Disease (PAD):</a:t>
            </a:r>
            <a:r>
              <a:rPr kumimoji="0" lang="nl-NL" sz="1200" b="0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 1</a:t>
            </a:r>
            <a:endParaRPr kumimoji="0" lang="nl-NL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&gt;50</a:t>
            </a:r>
            <a:r>
              <a:rPr lang="en-GB" sz="2000" dirty="0"/>
              <a:t>% adult population of Iceland </a:t>
            </a:r>
            <a:r>
              <a:rPr lang="en-GB" sz="2000" dirty="0" smtClean="0"/>
              <a:t>(&gt;140,000) in biobank (blood)</a:t>
            </a:r>
            <a:endParaRPr lang="en-GB" sz="2000" dirty="0"/>
          </a:p>
          <a:p>
            <a:pPr marL="319088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Pedigree information going back to the first settlements (≈1000 years ago)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Extensive medical records &amp; genotypic data</a:t>
            </a:r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Over 250 high-impact publications (Nature, Science, AJHG)</a:t>
            </a:r>
            <a:endParaRPr lang="en-GB" sz="2000" dirty="0"/>
          </a:p>
          <a:p>
            <a:pPr marL="319088" lvl="0" indent="-319088">
              <a:lnSpc>
                <a:spcPts val="2200"/>
              </a:lnSpc>
              <a:spcBef>
                <a:spcPts val="700"/>
              </a:spcBef>
              <a:buSzPct val="120000"/>
              <a:buFont typeface="Arial" pitchFamily="34" charset="0"/>
              <a:buChar char="•"/>
              <a:defRPr/>
            </a:pPr>
            <a:r>
              <a:rPr lang="en-GB" sz="2000" dirty="0" smtClean="0"/>
              <a:t>50 </a:t>
            </a:r>
            <a:r>
              <a:rPr lang="en-GB" sz="2000" dirty="0"/>
              <a:t>common diseases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Stroke (=CVA) association with </a:t>
            </a:r>
            <a:r>
              <a:rPr lang="nl-NL" sz="1600" i="1" dirty="0" smtClean="0"/>
              <a:t>ALOX5AP</a:t>
            </a:r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 smtClean="0"/>
              <a:t>MI </a:t>
            </a:r>
            <a:r>
              <a:rPr lang="en-GB" sz="1600" dirty="0"/>
              <a:t>association with </a:t>
            </a:r>
            <a:r>
              <a:rPr lang="nl-NL" sz="1600" i="1" dirty="0" smtClean="0"/>
              <a:t>ALOX5AP</a:t>
            </a:r>
            <a:endParaRPr lang="en-GB" sz="1600" dirty="0"/>
          </a:p>
          <a:p>
            <a:pPr marL="776288" lvl="1" indent="-319088">
              <a:lnSpc>
                <a:spcPts val="2200"/>
              </a:lnSpc>
              <a:spcBef>
                <a:spcPts val="700"/>
              </a:spcBef>
              <a:defRPr/>
            </a:pPr>
            <a:r>
              <a:rPr lang="en-GB" sz="1600" dirty="0"/>
              <a:t>Association of a variant on 9p21.1 with Abdominal aortic aneurysm (AAA), i</a:t>
            </a:r>
            <a:r>
              <a:rPr lang="nl-NL" sz="1600" dirty="0"/>
              <a:t>ntracrainial aneurysm, stroke and </a:t>
            </a:r>
            <a:r>
              <a:rPr lang="nl-NL" sz="1600" dirty="0" smtClean="0"/>
              <a:t>MI</a:t>
            </a:r>
            <a:endParaRPr lang="en-GB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496" y="2348992"/>
            <a:ext cx="2520000" cy="100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Genetics, Inc.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29</a:t>
            </a:fld>
            <a:endParaRPr lang="en-US" dirty="0" smtClean="0"/>
          </a:p>
        </p:txBody>
      </p:sp>
      <p:grpSp>
        <p:nvGrpSpPr>
          <p:cNvPr id="5" name="Group 3"/>
          <p:cNvGrpSpPr/>
          <p:nvPr/>
        </p:nvGrpSpPr>
        <p:grpSpPr>
          <a:xfrm>
            <a:off x="1610816" y="4365104"/>
            <a:ext cx="3124200" cy="2240280"/>
            <a:chOff x="228600" y="4465320"/>
            <a:chExt cx="3124200" cy="22402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326" t="29877" r="1163"/>
            <a:stretch>
              <a:fillRect/>
            </a:stretch>
          </p:blipFill>
          <p:spPr bwMode="auto">
            <a:xfrm>
              <a:off x="304801" y="4465320"/>
              <a:ext cx="2993199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kstvak 6"/>
            <p:cNvSpPr txBox="1"/>
            <p:nvPr/>
          </p:nvSpPr>
          <p:spPr>
            <a:xfrm>
              <a:off x="228600" y="6474768"/>
              <a:ext cx="3124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Nature Genetics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; volume 36, 233; 2004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5163641" y="4365104"/>
            <a:ext cx="3152775" cy="2240280"/>
            <a:chOff x="4772025" y="4465320"/>
            <a:chExt cx="3152775" cy="224028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27275" y="4465320"/>
              <a:ext cx="2942081" cy="2011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kstvak 7"/>
            <p:cNvSpPr txBox="1"/>
            <p:nvPr/>
          </p:nvSpPr>
          <p:spPr>
            <a:xfrm>
              <a:off x="4772025" y="6474768"/>
              <a:ext cx="3152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0" i="0" dirty="0" err="1" smtClean="0">
                  <a:solidFill>
                    <a:schemeClr val="bg1"/>
                  </a:solidFill>
                  <a:latin typeface="+mn-lt"/>
                </a:rPr>
                <a:t>Helgadottir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, A., </a:t>
              </a:r>
              <a:r>
                <a:rPr lang="en-US" sz="900" b="0" i="1" dirty="0" smtClean="0">
                  <a:solidFill>
                    <a:schemeClr val="bg1"/>
                  </a:solidFill>
                  <a:latin typeface="+mn-lt"/>
                </a:rPr>
                <a:t>et al.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1" i="0" dirty="0" smtClean="0">
                  <a:solidFill>
                    <a:schemeClr val="bg1"/>
                  </a:solidFill>
                  <a:latin typeface="+mn-lt"/>
                </a:rPr>
                <a:t>Science</a:t>
              </a:r>
              <a:r>
                <a:rPr lang="en-US" sz="900" b="0" i="0" dirty="0" smtClean="0">
                  <a:solidFill>
                    <a:schemeClr val="bg1"/>
                  </a:solidFill>
                  <a:latin typeface="+mn-lt"/>
                </a:rPr>
                <a:t> volume 316, 1491; 2007</a:t>
              </a:r>
              <a:endParaRPr lang="nl-NL" sz="900" b="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6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Some Genomics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Trust Case-Control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1,500 1958 Birth Cohort Controls (58BC)</a:t>
            </a:r>
          </a:p>
          <a:p>
            <a:r>
              <a:rPr lang="en-US" dirty="0"/>
              <a:t>1,500 UK Blood Services Controls (UKBS)</a:t>
            </a:r>
          </a:p>
          <a:p>
            <a:r>
              <a:rPr lang="en-US" dirty="0"/>
              <a:t>14,000 cases of seven common diseases</a:t>
            </a:r>
          </a:p>
          <a:p>
            <a:pPr lvl="1"/>
            <a:r>
              <a:rPr lang="en-US" sz="1800" dirty="0"/>
              <a:t>Bipolar disorder</a:t>
            </a:r>
          </a:p>
          <a:p>
            <a:pPr lvl="1"/>
            <a:r>
              <a:rPr lang="en-US" sz="1800" b="1" dirty="0"/>
              <a:t>Coronary artery disease</a:t>
            </a:r>
          </a:p>
          <a:p>
            <a:pPr lvl="1"/>
            <a:r>
              <a:rPr lang="en-US" sz="1800" dirty="0" err="1"/>
              <a:t>Crohn's</a:t>
            </a:r>
            <a:r>
              <a:rPr lang="en-US" sz="1800" dirty="0"/>
              <a:t> disease</a:t>
            </a:r>
          </a:p>
          <a:p>
            <a:pPr lvl="1"/>
            <a:r>
              <a:rPr lang="en-US" sz="1800" b="1" dirty="0"/>
              <a:t>Hypertension</a:t>
            </a:r>
          </a:p>
          <a:p>
            <a:pPr lvl="1"/>
            <a:r>
              <a:rPr lang="en-US" sz="1800" dirty="0"/>
              <a:t>Rheumatoid arthritis</a:t>
            </a:r>
          </a:p>
          <a:p>
            <a:pPr lvl="1"/>
            <a:r>
              <a:rPr lang="en-US" sz="1800" b="1" dirty="0"/>
              <a:t>Type 1 diabetes</a:t>
            </a:r>
          </a:p>
          <a:p>
            <a:pPr lvl="1"/>
            <a:r>
              <a:rPr lang="en-US" sz="1800" b="1" dirty="0"/>
              <a:t>Type 2 diabetes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30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241444"/>
            <a:ext cx="5935960" cy="3053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6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6642000" cy="557784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 err="1" smtClean="0"/>
              <a:t>deCODE</a:t>
            </a:r>
            <a:r>
              <a:rPr lang="en-US" sz="1800" dirty="0" smtClean="0"/>
              <a:t> Genetics was the first to discover a SNP associated with myocardial infarction (MI) in 2007</a:t>
            </a:r>
          </a:p>
          <a:p>
            <a:pPr>
              <a:lnSpc>
                <a:spcPts val="2800"/>
              </a:lnSpc>
            </a:pPr>
            <a:r>
              <a:rPr lang="en-US" sz="1800" dirty="0" smtClean="0"/>
              <a:t>WTCCC, McPherson, and </a:t>
            </a:r>
            <a:r>
              <a:rPr lang="en-US" sz="1800" dirty="0" err="1" smtClean="0"/>
              <a:t>Samani</a:t>
            </a:r>
            <a:r>
              <a:rPr lang="en-US" sz="1800" dirty="0" smtClean="0"/>
              <a:t> were able to replicate the same finding in the same year, and many have reconfirmed it in different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6" name="Tekstvak 8"/>
          <p:cNvSpPr txBox="1"/>
          <p:nvPr/>
        </p:nvSpPr>
        <p:spPr>
          <a:xfrm>
            <a:off x="107504" y="616704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Helgadottir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A.,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:1491-1493, 2007</a:t>
            </a:r>
          </a:p>
          <a:p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McPherson, R.,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Science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316(5830)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:1488-1491,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N.J., </a:t>
            </a:r>
            <a:r>
              <a:rPr lang="en-US" sz="900" i="1" dirty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357(5)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:443-453, 2007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02" name="Picture 2" descr="heart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595" y="1066800"/>
            <a:ext cx="2205405" cy="16383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2203" y="4490630"/>
            <a:ext cx="3565597" cy="18339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819400"/>
            <a:ext cx="2942081" cy="20116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743200"/>
            <a:ext cx="5140900" cy="168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 b="41414"/>
          <a:stretch>
            <a:fillRect/>
          </a:stretch>
        </p:blipFill>
        <p:spPr bwMode="auto">
          <a:xfrm>
            <a:off x="1457054" y="4806778"/>
            <a:ext cx="3876946" cy="128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832" t="3259" r="1799" b="60683"/>
          <a:stretch>
            <a:fillRect/>
          </a:stretch>
        </p:blipFill>
        <p:spPr bwMode="auto">
          <a:xfrm>
            <a:off x="145830" y="2509884"/>
            <a:ext cx="8818658" cy="360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 in the WTCCC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79512" y="1196752"/>
            <a:ext cx="2664000" cy="288000"/>
          </a:xfrm>
          <a:prstGeom prst="wedgeRoundRectCallout">
            <a:avLst>
              <a:gd name="adj1" fmla="val -36886"/>
              <a:gd name="adj2" fmla="val 409244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-Log10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the associated p-value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47864" y="6237312"/>
            <a:ext cx="4968552" cy="288032"/>
          </a:xfrm>
          <a:prstGeom prst="wedgeRoundRectCallout">
            <a:avLst>
              <a:gd name="adj1" fmla="val 24350"/>
              <a:gd name="adj2" fmla="val -202762"/>
              <a:gd name="adj3" fmla="val 16667"/>
            </a:avLst>
          </a:prstGeom>
          <a:ln w="1905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SNP</a:t>
            </a:r>
            <a:r>
              <a:rPr kumimoji="0" lang="en-US" sz="1400" b="0" i="0" u="none" strike="noStrike" cap="none" normalizeH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is plotted per chromosome in genomic positional order</a:t>
            </a:r>
            <a:endParaRPr kumimoji="0" lang="en-US" sz="1400" b="0" i="0" u="none" strike="noStrike" cap="none" normalizeH="0" baseline="0" dirty="0" smtClean="0">
              <a:ln w="28575">
                <a:noFill/>
                <a:prstDash val="solid"/>
              </a:ln>
              <a:solidFill>
                <a:schemeClr val="bg2"/>
              </a:solidFill>
              <a:effectLst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52120" y="1196752"/>
            <a:ext cx="3240360" cy="792088"/>
          </a:xfrm>
          <a:prstGeom prst="wedgeRoundRectCallout">
            <a:avLst>
              <a:gd name="adj1" fmla="val -68682"/>
              <a:gd name="adj2" fmla="val 140880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A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Manhattan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</a:t>
            </a:r>
            <a:r>
              <a:rPr kumimoji="0" lang="en-US" sz="1400" b="0" i="1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skyscraper</a:t>
            </a: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 of significance at a region (9p21) associated with the trait (CAD), rs1333049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827584" y="1772816"/>
            <a:ext cx="8064896" cy="2088232"/>
            <a:chOff x="827584" y="1772816"/>
            <a:chExt cx="8064896" cy="2088232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827584" y="3861048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Rounded Rectangular Callout 12"/>
            <p:cNvSpPr/>
            <p:nvPr/>
          </p:nvSpPr>
          <p:spPr bwMode="auto">
            <a:xfrm>
              <a:off x="1187624" y="1772816"/>
              <a:ext cx="3096048" cy="720080"/>
            </a:xfrm>
            <a:prstGeom prst="wedgeRoundRectCallout">
              <a:avLst>
                <a:gd name="adj1" fmla="val -48392"/>
                <a:gd name="adj2" fmla="val 236269"/>
                <a:gd name="adj3" fmla="val 16667"/>
              </a:avLst>
            </a:prstGeom>
            <a:ln w="19050">
              <a:solidFill>
                <a:schemeClr val="accent4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-08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, which is correcting for 2x500,000 tests (</a:t>
              </a:r>
              <a:r>
                <a:rPr kumimoji="0" lang="en-US" sz="1400" b="0" i="0" u="none" strike="noStrike" cap="none" normalizeH="0" dirty="0" err="1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Bonferroni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)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827584" y="3140968"/>
            <a:ext cx="8064896" cy="1584176"/>
            <a:chOff x="827584" y="3140968"/>
            <a:chExt cx="8064896" cy="1584176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827584" y="4725144"/>
              <a:ext cx="806489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ounded Rectangular Callout 14"/>
            <p:cNvSpPr/>
            <p:nvPr/>
          </p:nvSpPr>
          <p:spPr bwMode="auto">
            <a:xfrm>
              <a:off x="2195736" y="3140968"/>
              <a:ext cx="2664296" cy="504056"/>
            </a:xfrm>
            <a:prstGeom prst="wedgeRoundRectCallout">
              <a:avLst>
                <a:gd name="adj1" fmla="val -32415"/>
                <a:gd name="adj2" fmla="val 261291"/>
                <a:gd name="adj3" fmla="val 16667"/>
              </a:avLst>
            </a:prstGeom>
            <a:ln w="3175"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Suggestive genome-wide</a:t>
              </a:r>
              <a:r>
                <a:rPr kumimoji="0" lang="en-US" sz="1400" b="0" i="0" u="none" strike="noStrike" cap="none" normalizeH="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 significance level 5.0x10</a:t>
              </a:r>
              <a:r>
                <a:rPr kumimoji="0" lang="en-US" sz="1400" b="0" i="0" u="none" strike="noStrike" cap="none" normalizeH="0" baseline="30000" dirty="0" smtClean="0">
                  <a:ln w="28575">
                    <a:noFill/>
                    <a:prstDash val="solid"/>
                  </a:ln>
                  <a:solidFill>
                    <a:schemeClr val="bg2"/>
                  </a:solidFill>
                  <a:effectLst/>
                  <a:ea typeface="ＭＳ Ｐゴシック" pitchFamily="34" charset="-128"/>
                </a:rPr>
                <a:t>-04</a:t>
              </a:r>
              <a:endPara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endParaRPr>
            </a:p>
          </p:txBody>
        </p:sp>
      </p:grpSp>
      <p:sp>
        <p:nvSpPr>
          <p:cNvPr id="18" name="Rounded Rectangular Callout 17"/>
          <p:cNvSpPr/>
          <p:nvPr/>
        </p:nvSpPr>
        <p:spPr bwMode="auto">
          <a:xfrm>
            <a:off x="5868144" y="2636912"/>
            <a:ext cx="2664000" cy="288000"/>
          </a:xfrm>
          <a:prstGeom prst="wedgeRoundRectCallout">
            <a:avLst>
              <a:gd name="adj1" fmla="val -80087"/>
              <a:gd name="adj2" fmla="val 217649"/>
              <a:gd name="adj3" fmla="val 16667"/>
            </a:avLst>
          </a:prstGeom>
          <a:ln w="317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 w="28575">
                  <a:noFill/>
                  <a:prstDash val="solid"/>
                </a:ln>
                <a:solidFill>
                  <a:schemeClr val="bg2"/>
                </a:solidFill>
                <a:effectLst/>
                <a:ea typeface="ＭＳ Ｐゴシック" pitchFamily="34" charset="-128"/>
              </a:rPr>
              <a:t>Each dot represents one SNP</a:t>
            </a:r>
          </a:p>
        </p:txBody>
      </p:sp>
      <p:sp>
        <p:nvSpPr>
          <p:cNvPr id="19" name="Tekstvak 9"/>
          <p:cNvSpPr txBox="1"/>
          <p:nvPr/>
        </p:nvSpPr>
        <p:spPr>
          <a:xfrm>
            <a:off x="107504" y="658254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, N.J.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N </a:t>
            </a:r>
            <a:r>
              <a:rPr lang="en-US" sz="900" b="1" dirty="0" err="1" smtClean="0">
                <a:solidFill>
                  <a:schemeClr val="bg1"/>
                </a:solidFill>
                <a:latin typeface="+mn-lt"/>
              </a:rPr>
              <a:t>Engl</a:t>
            </a:r>
            <a:r>
              <a:rPr lang="en-US" sz="900" b="1" dirty="0" smtClean="0">
                <a:solidFill>
                  <a:schemeClr val="bg1"/>
                </a:solidFill>
                <a:latin typeface="+mn-lt"/>
              </a:rPr>
              <a:t> J Med</a:t>
            </a:r>
            <a:r>
              <a:rPr lang="en-US" sz="900" dirty="0" smtClean="0">
                <a:solidFill>
                  <a:schemeClr val="bg1"/>
                </a:solidFill>
                <a:latin typeface="+mn-lt"/>
              </a:rPr>
              <a:t>; 357:443-53; 2007</a:t>
            </a:r>
            <a:endParaRPr lang="nl-NL" sz="9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8" grpId="0" animBg="1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 a closer look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sz="1600" dirty="0" smtClean="0"/>
              <a:t>The SNPs on 9p21.1 are rs1333049, rs10757274, rs2383207, rs2891168, and rs10757278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They are found in an </a:t>
            </a:r>
            <a:r>
              <a:rPr lang="en-US" sz="1600" i="1" dirty="0" smtClean="0"/>
              <a:t>intergenic region</a:t>
            </a:r>
          </a:p>
          <a:p>
            <a:pPr>
              <a:lnSpc>
                <a:spcPts val="2400"/>
              </a:lnSpc>
            </a:pPr>
            <a:r>
              <a:rPr lang="en-US" sz="1600" dirty="0" smtClean="0"/>
              <a:t>Genes nearby: </a:t>
            </a:r>
            <a:r>
              <a:rPr lang="en-US" sz="1600" i="1" dirty="0" smtClean="0"/>
              <a:t>CDKN2A</a:t>
            </a:r>
            <a:r>
              <a:rPr lang="en-US" sz="1600" dirty="0" smtClean="0"/>
              <a:t>, </a:t>
            </a:r>
            <a:r>
              <a:rPr lang="en-US" sz="1600" i="1" dirty="0" smtClean="0"/>
              <a:t>CDKN2B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also associated with </a:t>
            </a:r>
            <a:r>
              <a:rPr lang="en-US" sz="1400" i="1" dirty="0" smtClean="0"/>
              <a:t>type 2 diabetes mellitus</a:t>
            </a:r>
          </a:p>
          <a:p>
            <a:pPr lvl="1">
              <a:lnSpc>
                <a:spcPts val="2400"/>
              </a:lnSpc>
            </a:pPr>
            <a:r>
              <a:rPr lang="en-US" sz="1400" dirty="0" smtClean="0"/>
              <a:t>regulating cell proliferation, cell aging and the associated degeneration, and programmed cell death of many cell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33</a:t>
            </a:fld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635933"/>
            <a:ext cx="5334000" cy="391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53200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is the key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because “one study is no study”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2984400" cy="5577840"/>
          </a:xfrm>
        </p:spPr>
        <p:txBody>
          <a:bodyPr/>
          <a:lstStyle/>
          <a:p>
            <a:r>
              <a:rPr lang="en-US" sz="1800" dirty="0" smtClean="0"/>
              <a:t>First discover SNPs associated with the disease…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5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TA,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NEJM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363:2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, 2010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2600" y="1051560"/>
            <a:ext cx="587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is the key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because “one study is no study”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2984400" cy="5577840"/>
          </a:xfrm>
        </p:spPr>
        <p:txBody>
          <a:bodyPr/>
          <a:lstStyle/>
          <a:p>
            <a:r>
              <a:rPr lang="en-US" sz="1800" dirty="0" smtClean="0"/>
              <a:t>Then try to replicate…</a:t>
            </a:r>
          </a:p>
          <a:p>
            <a:pPr lvl="1"/>
            <a:r>
              <a:rPr lang="en-US" sz="1600" dirty="0" smtClean="0"/>
              <a:t>In many other populations</a:t>
            </a:r>
          </a:p>
          <a:p>
            <a:pPr lvl="1"/>
            <a:r>
              <a:rPr lang="en-US" sz="1600" dirty="0" smtClean="0"/>
              <a:t>With the same </a:t>
            </a:r>
            <a:r>
              <a:rPr lang="en-US" sz="1600" i="1" dirty="0" smtClean="0"/>
              <a:t>phenotype</a:t>
            </a:r>
            <a:endParaRPr lang="en-US" sz="1600" dirty="0" smtClean="0"/>
          </a:p>
          <a:p>
            <a:endParaRPr lang="en-US" sz="1800" i="1" dirty="0" smtClean="0"/>
          </a:p>
          <a:p>
            <a:r>
              <a:rPr lang="en-US" sz="1800" dirty="0" smtClean="0"/>
              <a:t>Meta-analysis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5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TA,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NEJM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363:2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, 2010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066800"/>
            <a:ext cx="5169082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famous example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9p21 in the Germans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203600" cy="5577840"/>
          </a:xfrm>
        </p:spPr>
        <p:txBody>
          <a:bodyPr/>
          <a:lstStyle/>
          <a:p>
            <a:r>
              <a:rPr lang="en-US" sz="2000" dirty="0" smtClean="0"/>
              <a:t>In GWAS: </a:t>
            </a:r>
            <a:r>
              <a:rPr lang="en-US" sz="2000" i="1" dirty="0" smtClean="0"/>
              <a:t>“One study is no study”</a:t>
            </a:r>
          </a:p>
          <a:p>
            <a:r>
              <a:rPr lang="en-US" sz="2000" dirty="0" smtClean="0"/>
              <a:t>Replication in </a:t>
            </a:r>
            <a:r>
              <a:rPr lang="en-US" sz="2000" i="1" dirty="0" smtClean="0"/>
              <a:t>German MI Family Study</a:t>
            </a:r>
            <a:endParaRPr lang="en-US" sz="2000" dirty="0" smtClean="0"/>
          </a:p>
          <a:p>
            <a:pPr lvl="1"/>
            <a:r>
              <a:rPr lang="en-US" sz="1800" i="1" dirty="0" smtClean="0"/>
              <a:t>875 MI cases</a:t>
            </a:r>
          </a:p>
          <a:p>
            <a:pPr lvl="2"/>
            <a:r>
              <a:rPr lang="en-US" sz="1600" i="1" dirty="0" smtClean="0"/>
              <a:t>&lt;60 years of age</a:t>
            </a:r>
          </a:p>
          <a:p>
            <a:pPr lvl="2"/>
            <a:r>
              <a:rPr lang="en-US" sz="1600" i="1" dirty="0" smtClean="0"/>
              <a:t>≥1 family member affected (CAD)</a:t>
            </a:r>
          </a:p>
          <a:p>
            <a:pPr lvl="2"/>
            <a:r>
              <a:rPr lang="en-US" sz="1600" i="1" dirty="0" smtClean="0"/>
              <a:t>1644 controls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36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025572"/>
            <a:ext cx="4754314" cy="554670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37</a:t>
            </a:fld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1143000"/>
            <a:ext cx="8305800" cy="539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53200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Wellcome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 Trust Case Control Consortium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Nature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447(7145)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:661-678, 2007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74320" y="2286000"/>
            <a:ext cx="8595360" cy="228600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38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80687"/>
          <a:stretch>
            <a:fillRect/>
          </a:stretch>
        </p:blipFill>
        <p:spPr bwMode="auto">
          <a:xfrm>
            <a:off x="419100" y="1143000"/>
            <a:ext cx="8305800" cy="10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 t="21497" b="75828"/>
          <a:stretch>
            <a:fillRect/>
          </a:stretch>
        </p:blipFill>
        <p:spPr bwMode="auto">
          <a:xfrm>
            <a:off x="384048" y="2217992"/>
            <a:ext cx="8302752" cy="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304800" y="3048000"/>
            <a:ext cx="2651760" cy="914400"/>
          </a:xfrm>
          <a:prstGeom prst="wedgeRoundRectCallout">
            <a:avLst>
              <a:gd name="adj1" fmla="val -4512"/>
              <a:gd name="adj2" fmla="val -111672"/>
              <a:gd name="adj3" fmla="val 16667"/>
            </a:avLst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CAD: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coronary artery disease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  <a:latin typeface="+mn-lt"/>
              </a:rPr>
              <a:t>9p21: </a:t>
            </a:r>
            <a:r>
              <a:rPr lang="en-US" sz="1200" dirty="0" smtClean="0">
                <a:solidFill>
                  <a:schemeClr val="accent4"/>
                </a:solidFill>
                <a:latin typeface="+mn-lt"/>
              </a:rPr>
              <a:t>chromosome 9, short arm (p)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Region: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21.93-22.12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megabase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+mn-lt"/>
                <a:ea typeface="ＭＳ Ｐゴシック" pitchFamily="34" charset="-128"/>
              </a:rPr>
              <a:t> pairs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200" b="1" dirty="0" smtClean="0">
                <a:solidFill>
                  <a:schemeClr val="accent4"/>
                </a:solidFill>
              </a:rPr>
              <a:t>r</a:t>
            </a:r>
            <a:r>
              <a:rPr lang="en-US" sz="1200" b="1" baseline="0" dirty="0" smtClean="0">
                <a:solidFill>
                  <a:schemeClr val="accent4"/>
                </a:solidFill>
                <a:latin typeface="+mn-lt"/>
              </a:rPr>
              <a:t>s1333049: 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official </a:t>
            </a:r>
            <a:r>
              <a:rPr lang="en-US" sz="1200" baseline="0" dirty="0" err="1" smtClean="0">
                <a:solidFill>
                  <a:schemeClr val="accent4"/>
                </a:solidFill>
                <a:latin typeface="+mn-lt"/>
              </a:rPr>
              <a:t>dbSNP</a:t>
            </a:r>
            <a:r>
              <a:rPr lang="en-US" sz="1200" baseline="0" dirty="0" smtClean="0">
                <a:solidFill>
                  <a:schemeClr val="accent4"/>
                </a:solidFill>
                <a:latin typeface="+mn-lt"/>
              </a:rPr>
              <a:t> ID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" y="2133600"/>
            <a:ext cx="2560320" cy="304800"/>
          </a:xfrm>
          <a:prstGeom prst="roundRect">
            <a:avLst/>
          </a:prstGeom>
          <a:solidFill>
            <a:schemeClr val="accent4">
              <a:alpha val="25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90800" y="4572000"/>
            <a:ext cx="3048000" cy="304800"/>
          </a:xfrm>
          <a:prstGeom prst="wedgeRoundRectCallout">
            <a:avLst>
              <a:gd name="adj1" fmla="val -21215"/>
              <a:gd name="adj2" fmla="val -743760"/>
              <a:gd name="adj3" fmla="val 16667"/>
            </a:avLst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P-value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of association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ＭＳ Ｐゴシック" pitchFamily="34" charset="-128"/>
              </a:rPr>
              <a:t> test</a:t>
            </a:r>
            <a:r>
              <a:rPr lang="en-US" sz="1200" dirty="0" smtClean="0">
                <a:solidFill>
                  <a:schemeClr val="accent1"/>
                </a:solidFill>
                <a:ea typeface="ＭＳ Ｐゴシック" pitchFamily="34" charset="-128"/>
              </a:rPr>
              <a:t>: AA vs. AB vs. BB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38800" y="5791200"/>
            <a:ext cx="3048000" cy="457200"/>
          </a:xfrm>
          <a:prstGeom prst="wedgeRoundRectCallout">
            <a:avLst>
              <a:gd name="adj1" fmla="val 33742"/>
              <a:gd name="adj2" fmla="val -772346"/>
              <a:gd name="adj3" fmla="val 16667"/>
            </a:avLst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Minor allele frequency: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the frequency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ＭＳ Ｐゴシック" pitchFamily="34" charset="-128"/>
              </a:rPr>
              <a:t> of the risk (minor) allele in the population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343400" y="2895600"/>
            <a:ext cx="3048000" cy="685800"/>
          </a:xfrm>
          <a:prstGeom prst="wedgeRoundRectCallout">
            <a:avLst>
              <a:gd name="adj1" fmla="val 4890"/>
              <a:gd name="adj2" fmla="val -113147"/>
              <a:gd name="adj3" fmla="val 16667"/>
            </a:avLst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Risk allele: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ＭＳ Ｐゴシック" pitchFamily="34" charset="-128"/>
              </a:rPr>
              <a:t>minor allele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Odds ratio: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ea typeface="ＭＳ Ｐゴシック" pitchFamily="34" charset="-128"/>
              </a:rPr>
              <a:t>the odds of exposure between cases and controls 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n-lt"/>
              <a:ea typeface="ＭＳ Ｐゴシック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757160" y="2133600"/>
            <a:ext cx="914400" cy="304800"/>
          </a:xfrm>
          <a:prstGeom prst="round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2133600"/>
            <a:ext cx="2377440" cy="304800"/>
          </a:xfrm>
          <a:prstGeom prst="roundRect">
            <a:avLst/>
          </a:prstGeom>
          <a:solidFill>
            <a:schemeClr val="accent6">
              <a:alpha val="25000"/>
            </a:schemeClr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1800" y="2133600"/>
            <a:ext cx="731520" cy="3048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points to a </a:t>
            </a:r>
            <a:r>
              <a:rPr lang="en-US" i="1" dirty="0" smtClean="0"/>
              <a:t>RNA gene</a:t>
            </a:r>
            <a:br>
              <a:rPr lang="en-US" i="1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does this explain an </a:t>
            </a:r>
            <a:r>
              <a:rPr lang="en-US" sz="2000" i="1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acute</a:t>
            </a: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phenomenon like MI?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Resequencing</a:t>
            </a:r>
            <a:r>
              <a:rPr lang="en-US" dirty="0" smtClean="0"/>
              <a:t> unveiled a RNA gene, </a:t>
            </a:r>
            <a:r>
              <a:rPr lang="en-US" i="1" dirty="0" smtClean="0"/>
              <a:t>ANRIL</a:t>
            </a:r>
          </a:p>
          <a:p>
            <a:r>
              <a:rPr lang="en-US" dirty="0" smtClean="0"/>
              <a:t>Current efforts are aimed to elucidate the role of </a:t>
            </a:r>
            <a:r>
              <a:rPr lang="en-US" i="1" dirty="0" smtClean="0"/>
              <a:t>ANRIL</a:t>
            </a:r>
            <a:r>
              <a:rPr lang="en-US" dirty="0" smtClean="0"/>
              <a:t> in (A)MI</a:t>
            </a:r>
          </a:p>
          <a:p>
            <a:r>
              <a:rPr lang="en-US" dirty="0" smtClean="0"/>
              <a:t>Might be involved in </a:t>
            </a:r>
            <a:r>
              <a:rPr lang="en-US" i="1" dirty="0" smtClean="0"/>
              <a:t>early-onset MI</a:t>
            </a:r>
            <a:r>
              <a:rPr lang="en-US" dirty="0" smtClean="0"/>
              <a:t> (before age of 50 years)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39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596" t="7754" r="1257" b="8756"/>
          <a:stretch>
            <a:fillRect/>
          </a:stretch>
        </p:blipFill>
        <p:spPr bwMode="auto">
          <a:xfrm>
            <a:off x="1259632" y="2743200"/>
            <a:ext cx="662473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Samani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NJ.,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Circ </a:t>
            </a:r>
            <a:r>
              <a:rPr lang="en-US" sz="900" b="1" dirty="0" err="1" smtClean="0">
                <a:solidFill>
                  <a:schemeClr val="accent1"/>
                </a:solidFill>
                <a:latin typeface="+mn-lt"/>
              </a:rPr>
              <a:t>Cardiovasc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 Genet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1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:81-84, 2008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Project: </a:t>
            </a:r>
            <a:r>
              <a:rPr lang="en-US" i="1" dirty="0" smtClean="0"/>
              <a:t>2001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0" y="2286000"/>
            <a:ext cx="2760000" cy="4281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600" dirty="0" smtClean="0"/>
              <a:t>Largest publication ever in Nature, February 2001: </a:t>
            </a:r>
            <a:r>
              <a:rPr lang="en-US" sz="1600" i="1" dirty="0" smtClean="0"/>
              <a:t>62 pages</a:t>
            </a:r>
          </a:p>
          <a:p>
            <a:pPr>
              <a:lnSpc>
                <a:spcPts val="2600"/>
              </a:lnSpc>
            </a:pPr>
            <a:r>
              <a:rPr lang="en-US" sz="1600" dirty="0" smtClean="0"/>
              <a:t>“Back-to-back with a publication by Craig Venter, </a:t>
            </a:r>
            <a:r>
              <a:rPr lang="en-US" sz="1600" i="1" dirty="0" smtClean="0"/>
              <a:t>et al. </a:t>
            </a:r>
            <a:r>
              <a:rPr lang="en-US" sz="1600" dirty="0" smtClean="0"/>
              <a:t>in Science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613761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b="34783"/>
          <a:stretch>
            <a:fillRect/>
          </a:stretch>
        </p:blipFill>
        <p:spPr bwMode="auto">
          <a:xfrm>
            <a:off x="3581399" y="990600"/>
            <a:ext cx="5562601" cy="1404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9p21 is used in a laboratory DNA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err="1" smtClean="0"/>
              <a:t>deCODE</a:t>
            </a:r>
            <a:r>
              <a:rPr lang="en-US" sz="2000" dirty="0" smtClean="0"/>
              <a:t> Genetics’ </a:t>
            </a:r>
            <a:r>
              <a:rPr lang="en-US" sz="2000" dirty="0" err="1" smtClean="0"/>
              <a:t>deCODE</a:t>
            </a:r>
            <a:r>
              <a:rPr lang="en-US" sz="2000" dirty="0" smtClean="0"/>
              <a:t> MI™</a:t>
            </a:r>
          </a:p>
          <a:p>
            <a:r>
              <a:rPr lang="en-US" sz="2000" dirty="0" smtClean="0"/>
              <a:t>Assessment of the risk for (early–onset) myocardial infarction</a:t>
            </a:r>
          </a:p>
          <a:p>
            <a:pPr lvl="1"/>
            <a:r>
              <a:rPr lang="en-US" sz="1800" dirty="0" smtClean="0"/>
              <a:t>SNPs rs133049 and rs10757278</a:t>
            </a:r>
            <a:r>
              <a:rPr lang="en-US" sz="1800" dirty="0"/>
              <a:t> </a:t>
            </a:r>
            <a:r>
              <a:rPr lang="en-US" sz="1800" dirty="0" smtClean="0"/>
              <a:t>located in vicinity to </a:t>
            </a:r>
            <a:r>
              <a:rPr lang="en-US" sz="1800" i="1" dirty="0" smtClean="0"/>
              <a:t>CDKN2A</a:t>
            </a:r>
            <a:r>
              <a:rPr lang="en-US" sz="1800" dirty="0" smtClean="0"/>
              <a:t> and </a:t>
            </a:r>
            <a:r>
              <a:rPr lang="en-US" sz="1800" i="1" dirty="0" smtClean="0"/>
              <a:t>CDKN2B</a:t>
            </a:r>
          </a:p>
          <a:p>
            <a:pPr lvl="1"/>
            <a:r>
              <a:rPr lang="en-US" sz="1800" dirty="0" smtClean="0"/>
              <a:t>Risk allele is </a:t>
            </a:r>
            <a:r>
              <a:rPr lang="en-US" sz="1800" i="1" dirty="0" smtClean="0"/>
              <a:t>independent</a:t>
            </a:r>
            <a:r>
              <a:rPr lang="en-US" sz="1800" dirty="0" smtClean="0"/>
              <a:t> and </a:t>
            </a:r>
            <a:r>
              <a:rPr lang="en-US" sz="1800" i="1" dirty="0" smtClean="0"/>
              <a:t>additive</a:t>
            </a:r>
            <a:r>
              <a:rPr lang="en-US" sz="1800" dirty="0" smtClean="0"/>
              <a:t> to traditional risk factors (Framingham Heart Score, </a:t>
            </a:r>
            <a:r>
              <a:rPr lang="en-US" sz="1800" dirty="0" err="1" smtClean="0"/>
              <a:t>Reynold’s</a:t>
            </a:r>
            <a:r>
              <a:rPr lang="en-US" sz="1800" dirty="0" smtClean="0"/>
              <a:t> score, AIRIC score)</a:t>
            </a:r>
          </a:p>
          <a:p>
            <a:pPr lvl="1"/>
            <a:r>
              <a:rPr lang="en-US" sz="1800" dirty="0" smtClean="0"/>
              <a:t>20-22% of the general population carry the risk allele</a:t>
            </a:r>
          </a:p>
          <a:p>
            <a:pPr lvl="1"/>
            <a:r>
              <a:rPr lang="en-US" sz="1800" dirty="0" smtClean="0"/>
              <a:t>≥40% in patients suffering early MI (male &lt; 50 years, female &lt; 60 years)</a:t>
            </a:r>
          </a:p>
          <a:p>
            <a:pPr lvl="1"/>
            <a:r>
              <a:rPr lang="en-US" sz="1800" dirty="0" smtClean="0"/>
              <a:t>Carrying two copies of the risk allele </a:t>
            </a:r>
            <a:r>
              <a:rPr lang="en-US" sz="1800" dirty="0"/>
              <a:t>correspond to an approximate </a:t>
            </a:r>
            <a:r>
              <a:rPr lang="en-US" sz="1800" i="1" dirty="0" smtClean="0"/>
              <a:t>1.6 </a:t>
            </a:r>
            <a:r>
              <a:rPr lang="en-US" sz="1800" i="1" dirty="0"/>
              <a:t>fold increase over the general population</a:t>
            </a:r>
            <a:r>
              <a:rPr lang="en-US" sz="1800" dirty="0"/>
              <a:t> of early onset MI and a </a:t>
            </a:r>
            <a:r>
              <a:rPr lang="en-US" sz="1800" i="1" dirty="0"/>
              <a:t>1.3 fold risk of MI in </a:t>
            </a:r>
            <a:r>
              <a:rPr lang="en-US" sz="1800" i="1" dirty="0" smtClean="0"/>
              <a:t>general</a:t>
            </a:r>
          </a:p>
          <a:p>
            <a:r>
              <a:rPr lang="en-US" sz="2000" dirty="0" smtClean="0"/>
              <a:t>Tested according to CLIA, but not FDA approved</a:t>
            </a:r>
          </a:p>
          <a:p>
            <a:r>
              <a:rPr lang="en-US" sz="2000" dirty="0" smtClean="0"/>
              <a:t>Collaboration with clinicians/clinical geneticists</a:t>
            </a:r>
          </a:p>
          <a:p>
            <a:r>
              <a:rPr lang="en-US" sz="2000" dirty="0" smtClean="0">
                <a:hlinkClick r:id="rId3"/>
              </a:rPr>
              <a:t>Clear and concise report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87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deCODE</a:t>
            </a:r>
            <a:r>
              <a:rPr lang="en-US" dirty="0" smtClean="0"/>
              <a:t> MI™ 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provides a modified 10 year CHD risk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41</a:t>
            </a:fld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0" r="45853" b="12403"/>
          <a:stretch/>
        </p:blipFill>
        <p:spPr bwMode="auto">
          <a:xfrm>
            <a:off x="4692126" y="1268760"/>
            <a:ext cx="4272362" cy="46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4716016" y="4136504"/>
            <a:ext cx="4251960" cy="22860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716016" y="6021288"/>
            <a:ext cx="3552282" cy="517848"/>
          </a:xfrm>
          <a:prstGeom prst="wedgeRoundRectCallout">
            <a:avLst>
              <a:gd name="adj1" fmla="val -4670"/>
              <a:gd name="adj2" fmla="val -195536"/>
              <a:gd name="adj3" fmla="val 16667"/>
            </a:avLst>
          </a:prstGeom>
          <a:ln w="31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ea typeface="ＭＳ Ｐゴシック" pitchFamily="34" charset="-128"/>
              </a:rPr>
              <a:t>Cut-off, at which point some form of (drug) therapy starts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" y="1052736"/>
            <a:ext cx="4114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235750" y="3429000"/>
            <a:ext cx="2248018" cy="24482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1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in March 2010</a:t>
            </a:r>
            <a:br>
              <a:rPr lang="en-US" dirty="0" smtClean="0"/>
            </a:br>
            <a:r>
              <a:rPr lang="en-US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≈545 studies, ≈ 800 SNPs &amp; p≤5x10-8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42</a:t>
            </a:fld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066800"/>
            <a:ext cx="8610600" cy="551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8"/>
          <p:cNvSpPr txBox="1"/>
          <p:nvPr/>
        </p:nvSpPr>
        <p:spPr>
          <a:xfrm>
            <a:off x="107504" y="6582544"/>
            <a:ext cx="6408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accent1"/>
                </a:solidFill>
                <a:latin typeface="+mn-lt"/>
              </a:rPr>
              <a:t>Manolio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, TA, </a:t>
            </a:r>
            <a:r>
              <a:rPr lang="en-US" sz="900" i="1" dirty="0" smtClean="0">
                <a:solidFill>
                  <a:schemeClr val="accent1"/>
                </a:solidFill>
                <a:latin typeface="+mn-lt"/>
              </a:rPr>
              <a:t>et al. </a:t>
            </a:r>
            <a:r>
              <a:rPr lang="en-US" sz="900" b="1" dirty="0" smtClean="0">
                <a:solidFill>
                  <a:schemeClr val="accent1"/>
                </a:solidFill>
                <a:latin typeface="+mn-lt"/>
              </a:rPr>
              <a:t>NEJM</a:t>
            </a:r>
            <a:r>
              <a:rPr lang="en-US" sz="900" dirty="0" smtClean="0">
                <a:solidFill>
                  <a:schemeClr val="accent1"/>
                </a:solidFill>
                <a:latin typeface="+mn-lt"/>
              </a:rPr>
              <a:t>; 363:2</a:t>
            </a:r>
            <a:r>
              <a:rPr lang="nl-NL" sz="900" dirty="0" smtClean="0">
                <a:solidFill>
                  <a:schemeClr val="accent1"/>
                </a:solidFill>
                <a:latin typeface="+mn-lt"/>
              </a:rPr>
              <a:t>, 2010</a:t>
            </a:r>
            <a:endParaRPr lang="nl-NL" sz="9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 in Cardiovascular Research?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216000" y="1069648"/>
            <a:ext cx="8640000" cy="3426152"/>
          </a:xfrm>
          <a:prstGeom prst="rect">
            <a:avLst/>
          </a:prstGeom>
        </p:spPr>
        <p:txBody>
          <a:bodyPr numCol="2" spcCol="360000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Experimental Cardiology Laboratory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G. Pasterkamp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Prof. Dr. D.P.V. de Kleijn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J.P.G. </a:t>
            </a:r>
            <a:r>
              <a:rPr lang="en-US" sz="1400" dirty="0" err="1" smtClean="0"/>
              <a:t>Sluijter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I. </a:t>
            </a:r>
            <a:r>
              <a:rPr lang="en-US" sz="1400" dirty="0" err="1" smtClean="0"/>
              <a:t>Höfer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J.K. van Keulen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/>
              <a:t>Dr. M. </a:t>
            </a:r>
            <a:r>
              <a:rPr lang="en-US" sz="1400" dirty="0" err="1" smtClean="0"/>
              <a:t>Smeets</a:t>
            </a: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Research topics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Biomarker Discovery &amp; Validation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Athero-Express | CTMM: Circulating Cells | Toll Express</a:t>
            </a:r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Regenerative Medicine in Ischaemic Heart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Stem Cells | Progenitor Cells</a:t>
            </a:r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Mechanisms of Arterial Occlusive Disease</a:t>
            </a:r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i="1" dirty="0" smtClean="0"/>
              <a:t>Toll-like receptors | Regenerative Medicine | </a:t>
            </a:r>
            <a:r>
              <a:rPr lang="en-US" sz="1400" i="1" dirty="0" err="1" smtClean="0"/>
              <a:t>Arteriogenesis</a:t>
            </a:r>
            <a:endParaRPr lang="en-US" sz="1400" i="1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sz="1400" dirty="0" smtClean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Cardiovascular Genomics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50602" y="5703952"/>
            <a:ext cx="5442796" cy="1077848"/>
            <a:chOff x="582322" y="4424827"/>
            <a:chExt cx="5442796" cy="1077848"/>
          </a:xfrm>
        </p:grpSpPr>
        <p:pic>
          <p:nvPicPr>
            <p:cNvPr id="9" name="Picture 2" descr="C:\Users\sander\Documents\UMC Utrecht\Templates\ICIN\ICIN_logo_smal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1593" y="4424827"/>
              <a:ext cx="1453525" cy="1005840"/>
            </a:xfrm>
            <a:prstGeom prst="rect">
              <a:avLst/>
            </a:prstGeom>
            <a:noFill/>
          </p:spPr>
        </p:pic>
        <p:grpSp>
          <p:nvGrpSpPr>
            <p:cNvPr id="18" name="Group 17"/>
            <p:cNvGrpSpPr/>
            <p:nvPr/>
          </p:nvGrpSpPr>
          <p:grpSpPr>
            <a:xfrm>
              <a:off x="582322" y="4496835"/>
              <a:ext cx="3168352" cy="1005840"/>
              <a:chOff x="2165718" y="4149000"/>
              <a:chExt cx="3168352" cy="1005840"/>
            </a:xfrm>
          </p:grpSpPr>
          <p:pic>
            <p:nvPicPr>
              <p:cNvPr id="10" name="Picture 3" descr="C:\Users\sander\Documents\Cavadis BV\Media\AE Genomics\AE Genomics 2010 logo without text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778" t="2778"/>
              <a:stretch>
                <a:fillRect/>
              </a:stretch>
            </p:blipFill>
            <p:spPr bwMode="auto">
              <a:xfrm>
                <a:off x="4511110" y="4221088"/>
                <a:ext cx="822960" cy="822960"/>
              </a:xfrm>
              <a:prstGeom prst="rect">
                <a:avLst/>
              </a:prstGeom>
              <a:noFill/>
            </p:spPr>
          </p:pic>
          <p:pic>
            <p:nvPicPr>
              <p:cNvPr id="17" name="Picture 3" descr="C:\Users\HLCU\Documents\UMC Utrecht\Templates\UMC\UMC logo\umculogosengelswindows\RGB\UMCU_ENG_logo_RGB_transparant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5718" y="4149000"/>
                <a:ext cx="1794873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591926" y="4533989"/>
            <a:ext cx="7960148" cy="1428750"/>
            <a:chOff x="421852" y="4533989"/>
            <a:chExt cx="7960148" cy="142875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4648200"/>
              <a:ext cx="6477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chemeClr val="accent2"/>
                  </a:solidFill>
                  <a:latin typeface="+mn-lt"/>
                  <a:hlinkClick r:id="rId5"/>
                </a:rPr>
                <a:t>www.umcutrecht.nl/experimentalcardiology</a:t>
              </a:r>
              <a:endParaRPr lang="en-US" sz="2200" dirty="0" smtClean="0">
                <a:solidFill>
                  <a:schemeClr val="accent2"/>
                </a:solidFill>
                <a:latin typeface="+mn-lt"/>
              </a:endParaRPr>
            </a:p>
            <a:p>
              <a:pPr algn="ctr"/>
              <a:r>
                <a:rPr lang="en-US" sz="2200" dirty="0" smtClean="0">
                  <a:solidFill>
                    <a:schemeClr val="accent1"/>
                  </a:solidFill>
                  <a:latin typeface="+mn-lt"/>
                </a:rPr>
                <a:t>&amp;</a:t>
              </a:r>
            </a:p>
            <a:p>
              <a:pPr algn="ctr"/>
              <a:r>
                <a:rPr lang="en-US" sz="2200" dirty="0" smtClean="0">
                  <a:solidFill>
                    <a:schemeClr val="accent2"/>
                  </a:solidFill>
                  <a:latin typeface="+mn-lt"/>
                  <a:hlinkClick r:id="rId6"/>
                </a:rPr>
                <a:t>www.atheroexpress.nl</a:t>
              </a:r>
              <a:r>
                <a:rPr lang="en-US" sz="2200" dirty="0" smtClean="0">
                  <a:solidFill>
                    <a:schemeClr val="accent2"/>
                  </a:solidFill>
                  <a:latin typeface="+mn-lt"/>
                </a:rPr>
                <a:t> </a:t>
              </a:r>
              <a:endParaRPr lang="en-US" sz="2200" dirty="0" smtClean="0">
                <a:solidFill>
                  <a:schemeClr val="accent2"/>
                </a:solidFill>
                <a:latin typeface="+mn-lt"/>
              </a:endParaRPr>
            </a:p>
          </p:txBody>
        </p:sp>
        <p:pic>
          <p:nvPicPr>
            <p:cNvPr id="3074" name="Picture 2" descr="C:\Users\Sander\Genomics\_media\qr-code-atheroexpress-n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52" y="4533989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7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1800" dirty="0" smtClean="0"/>
              <a:t>Pearson, T.A. </a:t>
            </a:r>
            <a:r>
              <a:rPr lang="en-US" sz="1800" i="1" dirty="0"/>
              <a:t>et al. How </a:t>
            </a:r>
            <a:r>
              <a:rPr lang="en-US" sz="1800" i="1" dirty="0" smtClean="0"/>
              <a:t>to interpret a GWAS </a:t>
            </a:r>
            <a:r>
              <a:rPr lang="en-US" sz="1800" dirty="0" smtClean="0"/>
              <a:t>- </a:t>
            </a:r>
            <a:r>
              <a:rPr lang="en-US" sz="1800" b="1" dirty="0" smtClean="0"/>
              <a:t>JAMA</a:t>
            </a:r>
            <a:r>
              <a:rPr lang="en-US" sz="1800" dirty="0" smtClean="0"/>
              <a:t> 2008 (PMID: 18349094)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Excellent to grasp the concepts of GWAS’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McCarthy, M.I. </a:t>
            </a:r>
            <a:r>
              <a:rPr lang="en-US" sz="1800" i="1" dirty="0"/>
              <a:t>et al. </a:t>
            </a:r>
            <a:r>
              <a:rPr lang="en-US" sz="1800" i="1" dirty="0" smtClean="0"/>
              <a:t>GWAS for complex traits, consensus, uncertainty and challenges</a:t>
            </a:r>
            <a:r>
              <a:rPr lang="en-US" sz="1800" dirty="0" smtClean="0"/>
              <a:t> - </a:t>
            </a:r>
            <a:r>
              <a:rPr lang="en-US" sz="1800" b="1" dirty="0" smtClean="0"/>
              <a:t>Nature Rev Genet </a:t>
            </a:r>
            <a:r>
              <a:rPr lang="en-US" sz="1800" dirty="0" smtClean="0"/>
              <a:t>2008 (PMID: 18398418)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Another excellent start to grasp the concepts of GWAS’</a:t>
            </a:r>
          </a:p>
          <a:p>
            <a:pPr>
              <a:lnSpc>
                <a:spcPts val="2600"/>
              </a:lnSpc>
            </a:pPr>
            <a:r>
              <a:rPr lang="en-US" sz="1800" dirty="0" smtClean="0"/>
              <a:t>WTCCC - </a:t>
            </a:r>
            <a:r>
              <a:rPr lang="en-US" sz="1800" i="1" dirty="0" smtClean="0"/>
              <a:t>Genome-wide association study of 14,000 cases of seven common diseases and 3,000 shared controls </a:t>
            </a:r>
            <a:r>
              <a:rPr lang="en-US" sz="1800" dirty="0" smtClean="0"/>
              <a:t>- </a:t>
            </a:r>
            <a:r>
              <a:rPr lang="en-US" sz="1800" b="1" dirty="0" smtClean="0"/>
              <a:t>Nature</a:t>
            </a:r>
            <a:r>
              <a:rPr lang="en-US" sz="1800" dirty="0" smtClean="0"/>
              <a:t> 2007 (PMID: 17554300)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Pivotal article on a GWAS for CAD, only the CAD-section (including pictures/tables is interesting)</a:t>
            </a:r>
          </a:p>
          <a:p>
            <a:pPr>
              <a:lnSpc>
                <a:spcPts val="2600"/>
              </a:lnSpc>
            </a:pPr>
            <a:r>
              <a:rPr lang="en-US" sz="1800" b="1" dirty="0" smtClean="0"/>
              <a:t>Robbins and </a:t>
            </a:r>
            <a:r>
              <a:rPr lang="en-US" sz="1800" b="1" dirty="0" err="1" smtClean="0"/>
              <a:t>Cotran</a:t>
            </a:r>
            <a:r>
              <a:rPr lang="en-US" sz="1800" b="1" dirty="0" smtClean="0"/>
              <a:t> – Pathologic Basis of Disease, 7</a:t>
            </a:r>
            <a:r>
              <a:rPr lang="en-US" sz="1800" b="1" baseline="30000" dirty="0" smtClean="0"/>
              <a:t>th</a:t>
            </a:r>
            <a:r>
              <a:rPr lang="en-US" sz="1800" b="1" dirty="0" smtClean="0"/>
              <a:t> Edition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Page 149- 152: “Mendelian Disorders”  on autosomal dominant, autosomal recessive and X-linked disorders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Page 154: “</a:t>
            </a:r>
            <a:r>
              <a:rPr lang="en-US" sz="1600" dirty="0" err="1" smtClean="0"/>
              <a:t>Marfan</a:t>
            </a:r>
            <a:r>
              <a:rPr lang="en-US" sz="1600" dirty="0" smtClean="0"/>
              <a:t> Syndrome”</a:t>
            </a:r>
          </a:p>
          <a:p>
            <a:pPr lvl="1">
              <a:lnSpc>
                <a:spcPts val="2600"/>
              </a:lnSpc>
            </a:pPr>
            <a:r>
              <a:rPr lang="en-US" sz="1600" dirty="0" smtClean="0"/>
              <a:t>page 156-158: “Familial Hypercholesterolemia”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44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the chromosomes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6000" y="990000"/>
            <a:ext cx="4813200" cy="557784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000" dirty="0" smtClean="0"/>
              <a:t>Chromosomes: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Autosomes, 22 pairs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Sex-chromosomes, X and Y</a:t>
            </a:r>
          </a:p>
          <a:p>
            <a:pPr lvl="1">
              <a:lnSpc>
                <a:spcPts val="2600"/>
              </a:lnSpc>
            </a:pPr>
            <a:r>
              <a:rPr lang="en-US" sz="1800" dirty="0" smtClean="0"/>
              <a:t>One copy of one (part) of the chromosome(s) of each of your parents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1) chromatid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2) centromere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3) short arm, p</a:t>
            </a:r>
          </a:p>
          <a:p>
            <a:pPr lvl="2">
              <a:lnSpc>
                <a:spcPts val="2600"/>
              </a:lnSpc>
            </a:pPr>
            <a:r>
              <a:rPr lang="en-US" sz="1600" dirty="0" smtClean="0"/>
              <a:t>4 short arm, q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5</a:t>
            </a:fld>
            <a:endParaRPr lang="en-US" dirty="0" smtClean="0"/>
          </a:p>
        </p:txBody>
      </p:sp>
      <p:pic>
        <p:nvPicPr>
          <p:cNvPr id="1026" name="Picture 2" descr="http://upload.wikimedia.org/wikipedia/commons/thumb/0/0b/Chromosome.svg/2000px-Chromosom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038600"/>
            <a:ext cx="222572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http://upload.wikimedia.org/wikipedia/commons/b/b2/Kary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090106"/>
            <a:ext cx="4404360" cy="4739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76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some statistics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000"/>
              </a:lnSpc>
            </a:pPr>
            <a:r>
              <a:rPr lang="en-US" sz="1800" dirty="0" smtClean="0"/>
              <a:t>3.2 billion base pairs in the haploid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≈ 20,000-25,000 genes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≈23,000 coding for proteins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Only 1.5% of the total genome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Rest of the genome: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Non-coding RNA (</a:t>
            </a:r>
            <a:r>
              <a:rPr lang="en-US" sz="1600" dirty="0" err="1" smtClean="0"/>
              <a:t>rRNA</a:t>
            </a:r>
            <a:r>
              <a:rPr lang="en-US" sz="1600" dirty="0" smtClean="0"/>
              <a:t>, </a:t>
            </a:r>
            <a:r>
              <a:rPr lang="en-US" sz="1600" dirty="0" err="1" smtClean="0"/>
              <a:t>tRNA</a:t>
            </a:r>
            <a:r>
              <a:rPr lang="en-US" sz="1600" dirty="0" smtClean="0"/>
              <a:t>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Regulatory </a:t>
            </a:r>
            <a:r>
              <a:rPr lang="en-US" sz="1600" dirty="0" smtClean="0"/>
              <a:t>sequences, e.g. promoter, enhancer regions</a:t>
            </a:r>
            <a:endParaRPr lang="en-US" sz="1600" dirty="0" smtClean="0"/>
          </a:p>
          <a:p>
            <a:pPr lvl="1">
              <a:lnSpc>
                <a:spcPts val="3000"/>
              </a:lnSpc>
            </a:pPr>
            <a:r>
              <a:rPr lang="en-US" sz="1600" dirty="0" smtClean="0"/>
              <a:t>Repetitive elements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Variable number of tandem repeats (VNTR)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Copy-number variations (CNV)</a:t>
            </a:r>
          </a:p>
          <a:p>
            <a:pPr lvl="1">
              <a:lnSpc>
                <a:spcPts val="3000"/>
              </a:lnSpc>
            </a:pPr>
            <a:r>
              <a:rPr lang="en-US" sz="1600" dirty="0" smtClean="0"/>
              <a:t>Transposable elements</a:t>
            </a:r>
          </a:p>
          <a:p>
            <a:pPr lvl="2">
              <a:lnSpc>
                <a:spcPts val="3000"/>
              </a:lnSpc>
            </a:pPr>
            <a:r>
              <a:rPr lang="en-US" sz="1400" dirty="0" smtClean="0"/>
              <a:t>Viral or bacterial </a:t>
            </a:r>
            <a:r>
              <a:rPr lang="en-US" sz="1400" dirty="0" smtClean="0"/>
              <a:t>origins</a:t>
            </a:r>
          </a:p>
          <a:p>
            <a:pPr>
              <a:lnSpc>
                <a:spcPts val="3000"/>
              </a:lnSpc>
            </a:pPr>
            <a:r>
              <a:rPr lang="en-US" sz="1800" dirty="0" smtClean="0"/>
              <a:t>(So there’s no such thing as “junk DNA”…)</a:t>
            </a:r>
            <a:endParaRPr lang="en-US" sz="1800" dirty="0" smtClean="0"/>
          </a:p>
          <a:p>
            <a:pPr lvl="2">
              <a:lnSpc>
                <a:spcPts val="3000"/>
              </a:lnSpc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6</a:t>
            </a:fld>
            <a:endParaRPr lang="en-US" dirty="0" smtClean="0"/>
          </a:p>
        </p:txBody>
      </p:sp>
      <p:pic>
        <p:nvPicPr>
          <p:cNvPr id="2050" name="Picture 2" descr="C:\Users\Sander\Genomics\_media\Infographics\dna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35836"/>
          <a:stretch/>
        </p:blipFill>
        <p:spPr bwMode="auto">
          <a:xfrm>
            <a:off x="5943600" y="1026013"/>
            <a:ext cx="3168198" cy="55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122" name="Text Box 2"/>
          <p:cNvSpPr txBox="1">
            <a:spLocks noChangeArrowheads="1"/>
          </p:cNvSpPr>
          <p:nvPr/>
        </p:nvSpPr>
        <p:spPr bwMode="auto">
          <a:xfrm>
            <a:off x="0" y="1"/>
            <a:ext cx="9632830" cy="69865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ATGCCGATCGTACGACACATATCGTCATCGTACTGACTGTCTAGTCTAAACACATCCATCGTACTGACTGCATCGATCCATTTTA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CATCGTACTGACTGTCTAGTCTAAACACATCCCACATATCGTCATCGTACTGACTGTCTAGTCTAAACACATCCCAGCATCCATC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CATATCGTCATCGTACTGACTGTCTAGTCTAAACACATCCTATGCCGATCGTACGACACATATCGTCATCGTACTGCCCTACGGG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ACTGTCTAGTCTAAACACATCCATCGTACTGACTGCATCGTACTGACTGCATCGTACTGACTGCACATATCGTCATACATAGACT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ATATCGTCATCGTACTGACTGTCTAGTCTAAACACATCCCACATATCGTCATCGTACTGACTGTCTAGTCTAAACACATCCTATA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CGTACTGACTGTCTAGTCTAAACACATCCCACTTTACCCATGCATCGTACTGACTGTCTAGTCTAAACACATCCCACATATCGTC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CTGTCTAGTCTAAACACATCCATCGTACTGACTGCATCGTACTGACTGCATCGTACTGACTGCACATATCGTCATACATAGACTT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CGTACTGACTGTCTAGTCTAAACACATCCCACATATCGTCATCGTACTGACTGTCTAGTCTAAACACATCCCACTTTACCCATGC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ATCGTACTGACTGTCTAGTCTAAACACATCCCACATATCGTCATCGTACTGACTGTCTAGTCTAAACACATCCCAGCATCCATCC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CTGTCTAGTCTAAACACATCCATCGTACTGACTGCATCGTACGACTGCATCGTACTGACTGCACATATCGTCATACATAGACTTC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GTACTGACTGTCTAGTCTAAACACATCCCACATATCGTCATCGTACTGACTGTCTAGTCTAAACACATCCCACTTTACCCATGAT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ATCGTCATCGTACTGACTGTCTAGTCTAAACACATCCCACACTGTCTAGTCTAAACACATCCATCGTACTGACTGCATCGTACGC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CGATCGTACGACACATATCGTCATCGTACTGCCCTACGGGACTGTCTAGTCTAAACACATCCATCGTACTGACTGCATCGTACTG</a:t>
            </a:r>
            <a:endParaRPr lang="en-US" sz="1600" b="1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170" name="Text Box 1026"/>
          <p:cNvSpPr txBox="1">
            <a:spLocks noChangeArrowheads="1"/>
          </p:cNvSpPr>
          <p:nvPr/>
        </p:nvSpPr>
        <p:spPr bwMode="auto">
          <a:xfrm>
            <a:off x="0" y="0"/>
            <a:ext cx="9632830" cy="69865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ATGCCGATCGTACGACACATATCGTCATCGTACTGACTGTCTAGTCTAAACACATCCATCGTACTGACTGCATCGATCCATTTTA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TACTGACTGCATCGTACTGACTGCACATATCGTCATCGTACTGACTGTCTAGTCTAAACACATCCCACATATCGTTTACCCCATG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CATCGTACTGACTGTCTAGTCTAAACACATCCCACATATCGTCATCGTACTGACTGTCTAGTCTAAACACATCCCAGCATCCATC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CATATCGTCATCGTACTGACTGTCTAGTCTAAACACATCCTATGCCGATCGTACGACACATATCGTCATCGTACTGCCCTACGGG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ACTGTCTAGTCTAAACACATCCATCGTACTGACTGCATCGTACTGACTGCATCGTACTGACTGCACATATCGTCATACATAGACT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TCGTACTGACTGTCTAGTCTAAACACATCCCACATATCGTCATCGTACTGACTGTCTAGTCTAAACACATCCCACTTTACCCATG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ATATCGTCATCGTACTGACTGTCTAGTCTAAACACATCCCACATATCGTCATCGTACTGACTGTCTAGTCTAAACACATCCTATA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>CTAAACACATCCCACTTTACCCATGCATCGTACTGACTGTCTAGTCTAAACACATCCCACATATCGTC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ATCGTACTGACTGTCTAGTCTAAACACATCCCAGCATCCATCCATATCGTCATCGTACTGACTGTCTAGTCTAAACACATCCTAT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  <a:br>
              <a:rPr lang="en-US" sz="1600" b="1" dirty="0">
                <a:solidFill>
                  <a:schemeClr val="accent1"/>
                </a:solidFill>
                <a:latin typeface="+mn-lt"/>
              </a:rPr>
            </a:br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TATCGTCATCGTACTGACTGTCTAGTCTAAACACATCCTATACATATCGTCATCGTACTGACTGTCTAGTCTAAACACATCCTAT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GCCGATCGTACGACACATATCGTCATCGTACTGCCCTACGGGACTGTCTAGTCTAAACACATCCATCGTACTGACTGCATCGTAC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TGACTGCATCGTACTGACTGCACATATCGTCATACATAGACTTCGTACTGACTGTCTAGTCTAAACACATCCCACATATCGTCAT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CGTACTGACTGTCTAGTCTAAACACATCCCACTTTACCCATGATATCGTCATCGTACTGACTGTCTAGTCTAAACACATCCCACA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TATCGTCATCGTACTGACTGTCTAGTCTAAACACATCCTATAGCCGATCGTACGACACATATCGTCATCGTACTGCCCTACGGGA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CTGTCTAGTCTAAACACATCCATCGTACTGACTGCATCGTACTGACTGCATCGTACTGACTGCACATATCGTCATACATAGACTT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CGTACTGACTGTCTAGTCTAAACACATCCCACATATCGTCATCGTACTGACTGTCTAGTCTAAACACATCCCACTTTACCCATGC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ATCGTACTGACTGTCTAGTCTAAACACATCCCACATATCGTCATCGTACTGACTGTCTA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>TCTAAACACATCCCAGCATCCATCC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ATATCGTCATCGTACTGACTGTCTAGTCTAAACACATCCTATGCCGATCGTACGACACATATCGTCATCGTACTGCCCTACGGGA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CTGTCTAGTCTAAACACATCCATCGTACTGACTGCATCGTACGACTGCATCGTACTGACTGCACATATCGTCATACATAGACTTC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GTACTGACTGTCTAGTCTAAACACATCCCACATATCGTCATCGTACTGACTGTCTAGTCTAAACACATCCCACTTTACCCATGAT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n-lt"/>
              </a:rPr>
              <a:t>ATCGTCATCGTACTGACTGTCTAGTCTAAACACATCCCACACTGTCTAGTCTAAACACATCCATCGTACTGACTGCATCGTACGC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+mn-lt"/>
              </a:rPr>
              <a:t>CGATCGTACGACACATATCGTCATCGTACTGCCCTACGGGACTGTCTAGTCTAAACACATCCATCGTACTGACTGCATCGTACTG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79171" name="Oval 1027"/>
          <p:cNvSpPr>
            <a:spLocks noChangeArrowheads="1"/>
          </p:cNvSpPr>
          <p:nvPr/>
        </p:nvSpPr>
        <p:spPr bwMode="auto">
          <a:xfrm>
            <a:off x="1676400" y="21336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2" name="Oval 1028"/>
          <p:cNvSpPr>
            <a:spLocks noChangeArrowheads="1"/>
          </p:cNvSpPr>
          <p:nvPr/>
        </p:nvSpPr>
        <p:spPr bwMode="auto">
          <a:xfrm>
            <a:off x="6324600" y="5257800"/>
            <a:ext cx="457200" cy="457200"/>
          </a:xfrm>
          <a:prstGeom prst="ellipse">
            <a:avLst/>
          </a:prstGeom>
          <a:noFill/>
          <a:ln w="76200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17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209550" y="3048000"/>
            <a:ext cx="8724900" cy="1800225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Most of genetic variation is due to </a:t>
            </a:r>
            <a:r>
              <a:rPr lang="en-US" i="1" dirty="0">
                <a:latin typeface="+mn-lt"/>
              </a:rPr>
              <a:t>single nucleotide polymorphisms (SNPs) </a:t>
            </a:r>
            <a:r>
              <a:rPr lang="en-US" dirty="0">
                <a:latin typeface="+mn-lt"/>
              </a:rPr>
              <a:t>--single base changes that are common in the general population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genome: </a:t>
            </a:r>
            <a:r>
              <a:rPr lang="en-US" i="1" dirty="0" smtClean="0"/>
              <a:t>individual variations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Human genome is 99.9% similar between individuals</a:t>
            </a:r>
          </a:p>
          <a:p>
            <a:r>
              <a:rPr lang="en-US" dirty="0" smtClean="0"/>
              <a:t>0.1% different </a:t>
            </a:r>
            <a:r>
              <a:rPr lang="en-US" dirty="0" smtClean="0">
                <a:sym typeface="Wingdings" pitchFamily="2" charset="2"/>
              </a:rPr>
              <a:t> individual point variations</a:t>
            </a:r>
          </a:p>
          <a:p>
            <a:r>
              <a:rPr lang="en-US" dirty="0" smtClean="0">
                <a:sym typeface="Wingdings" pitchFamily="2" charset="2"/>
              </a:rPr>
              <a:t>Single-nucleotide polymorphisms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C849268-9628-4896-BA1C-35D3EE011B93}" type="datetime4">
              <a:rPr lang="en-US" smtClean="0"/>
              <a:pPr/>
              <a:t>May 30, 2011</a:t>
            </a:fld>
            <a:r>
              <a:rPr lang="en-US" smtClean="0"/>
              <a:t> | </a:t>
            </a:r>
            <a:fld id="{B3034F60-41E7-41E0-8881-9F7D583AA6D2}" type="slidenum">
              <a:rPr lang="en-US" smtClean="0"/>
              <a:pPr/>
              <a:t>9</a:t>
            </a:fld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29" y="2421585"/>
            <a:ext cx="7521143" cy="413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 Genomics Presentation UMC-ICIN 2010 v4">
  <a:themeElements>
    <a:clrScheme name="UMC">
      <a:dk1>
        <a:srgbClr val="003E77"/>
      </a:dk1>
      <a:lt1>
        <a:srgbClr val="E3E3E3"/>
      </a:lt1>
      <a:dk2>
        <a:srgbClr val="00539F"/>
      </a:dk2>
      <a:lt2>
        <a:srgbClr val="FFFFFF"/>
      </a:lt2>
      <a:accent1>
        <a:srgbClr val="00539F"/>
      </a:accent1>
      <a:accent2>
        <a:srgbClr val="2C9AFF"/>
      </a:accent2>
      <a:accent3>
        <a:srgbClr val="EFEFEF"/>
      </a:accent3>
      <a:accent4>
        <a:srgbClr val="DA562A"/>
      </a:accent4>
      <a:accent5>
        <a:srgbClr val="FF6633"/>
      </a:accent5>
      <a:accent6>
        <a:srgbClr val="66CC00"/>
      </a:accent6>
      <a:hlink>
        <a:srgbClr val="2C9AFF"/>
      </a:hlink>
      <a:folHlink>
        <a:srgbClr val="72BBFF"/>
      </a:folHlink>
    </a:clrScheme>
    <a:fontScheme name="UMC #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ENG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NG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NGtemplate 13">
        <a:dk1>
          <a:srgbClr val="FF6633"/>
        </a:dk1>
        <a:lt1>
          <a:srgbClr val="E3E3E3"/>
        </a:lt1>
        <a:dk2>
          <a:srgbClr val="66CC00"/>
        </a:dk2>
        <a:lt2>
          <a:srgbClr val="FFCC33"/>
        </a:lt2>
        <a:accent1>
          <a:srgbClr val="00539F"/>
        </a:accent1>
        <a:accent2>
          <a:srgbClr val="33CCCC"/>
        </a:accent2>
        <a:accent3>
          <a:srgbClr val="EFEFEF"/>
        </a:accent3>
        <a:accent4>
          <a:srgbClr val="DA562A"/>
        </a:accent4>
        <a:accent5>
          <a:srgbClr val="AAB3CD"/>
        </a:accent5>
        <a:accent6>
          <a:srgbClr val="2DB9B9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2046</Words>
  <Application>Microsoft Office PowerPoint</Application>
  <PresentationFormat>On-screen Show (4:3)</PresentationFormat>
  <Paragraphs>411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AE Genomics Presentation UMC-ICIN 2010 v4</vt:lpstr>
      <vt:lpstr>Cardiovascular Genomics</vt:lpstr>
      <vt:lpstr>Introduction</vt:lpstr>
      <vt:lpstr>The human genome</vt:lpstr>
      <vt:lpstr>Human Genome Project: 2001</vt:lpstr>
      <vt:lpstr>Human Genome: the chromosomes</vt:lpstr>
      <vt:lpstr>Human Genome: some statistics</vt:lpstr>
      <vt:lpstr>PowerPoint Presentation</vt:lpstr>
      <vt:lpstr>Most of genetic variation is due to single nucleotide polymorphisms (SNPs) --single base changes that are common in the general population</vt:lpstr>
      <vt:lpstr>Human genome: individual variations</vt:lpstr>
      <vt:lpstr>Single-Nucleotide Polymorphism a genetic variation as proxy</vt:lpstr>
      <vt:lpstr>Types of SNPs</vt:lpstr>
      <vt:lpstr>SNPs  Haplotype  tagSNP</vt:lpstr>
      <vt:lpstr>SNP “genotyping”</vt:lpstr>
      <vt:lpstr>Genotyping Platforms</vt:lpstr>
      <vt:lpstr>Genotyping Platforms: examples</vt:lpstr>
      <vt:lpstr>Genotyping Platforms: genotype calling</vt:lpstr>
      <vt:lpstr>Cardiovascular genomics</vt:lpstr>
      <vt:lpstr>Family history</vt:lpstr>
      <vt:lpstr>What type of disease are we looking at? monogenic diseases</vt:lpstr>
      <vt:lpstr>Monogenic disease Familial Hypercholesterolemia (FH)</vt:lpstr>
      <vt:lpstr>What type of disease are we looking at? complex diseases</vt:lpstr>
      <vt:lpstr>Atherosclerosis &amp; Cardiovascular Disease a very complex process and disease</vt:lpstr>
      <vt:lpstr>Atherosclerosis &amp; Cardiovascular Disease a very complex process and disease</vt:lpstr>
      <vt:lpstr>Atherosclerosis &amp; Cardiovascular Disease a very complex process and disease</vt:lpstr>
      <vt:lpstr>Common Disease, Common Variant CDCV, Effect size, and Allele frequency</vt:lpstr>
      <vt:lpstr>What type of study design can you choose? genome-wide association study</vt:lpstr>
      <vt:lpstr>To hypothesize or not to hypothesize…</vt:lpstr>
      <vt:lpstr>Chen et al. genetics and genomics of atherosclerosis</vt:lpstr>
      <vt:lpstr>deCODE Genetics, Inc.</vt:lpstr>
      <vt:lpstr>Wellcome Trust Case-Control Consortium</vt:lpstr>
      <vt:lpstr>One famous example 9p21</vt:lpstr>
      <vt:lpstr>One famous example 9p21 in the WTCCC</vt:lpstr>
      <vt:lpstr>One famous example 9p21 a closer look</vt:lpstr>
      <vt:lpstr>Replication is the key because “one study is no study”</vt:lpstr>
      <vt:lpstr>Replication is the key because “one study is no study”</vt:lpstr>
      <vt:lpstr>One famous example 9p21 in the Germans</vt:lpstr>
      <vt:lpstr>A closer look at the results</vt:lpstr>
      <vt:lpstr>PowerPoint Presentation</vt:lpstr>
      <vt:lpstr>9p21 points to a RNA gene how does this explain an acute phenomenon like MI?</vt:lpstr>
      <vt:lpstr>9p21 is used in a laboratory DNA test</vt:lpstr>
      <vt:lpstr>deCODE MI™  provides a modified 10 year CHD risk</vt:lpstr>
      <vt:lpstr>GWAS in March 2010 ≈545 studies, ≈ 800 SNPs &amp; p≤5x10-8</vt:lpstr>
      <vt:lpstr>Interested in Cardiovascular Research?</vt:lpstr>
      <vt:lpstr>Further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Sander W. van der Laan</dc:creator>
  <cp:lastModifiedBy>Sander W. van der Laan</cp:lastModifiedBy>
  <cp:revision>69</cp:revision>
  <cp:lastPrinted>2010-12-06T08:47:31Z</cp:lastPrinted>
  <dcterms:created xsi:type="dcterms:W3CDTF">2010-12-04T13:38:03Z</dcterms:created>
  <dcterms:modified xsi:type="dcterms:W3CDTF">2011-05-30T10:16:57Z</dcterms:modified>
</cp:coreProperties>
</file>